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DM Sans" pitchFamily="2" charset="0"/>
      <p:regular r:id="rId26"/>
      <p:bold r:id="rId27"/>
      <p:italic r:id="rId28"/>
      <p:boldItalic r:id="rId29"/>
    </p:embeddedFont>
    <p:embeddedFont>
      <p:font typeface="DM Sans Bold" charset="0"/>
      <p:regular r:id="rId30"/>
    </p:embeddedFont>
    <p:embeddedFont>
      <p:font typeface="Inter Semi-Bold" panose="020B0604020202020204" charset="0"/>
      <p:regular r:id="rId31"/>
    </p:embeddedFont>
    <p:embeddedFont>
      <p:font typeface="Now" panose="020B0604020202020204" charset="0"/>
      <p:regular r:id="rId32"/>
    </p:embeddedFont>
    <p:embeddedFont>
      <p:font typeface="Now Bold" panose="020B0604020202020204" charset="0"/>
      <p:regular r:id="rId33"/>
    </p:embeddedFont>
    <p:embeddedFont>
      <p:font typeface="Poppins Bold" panose="020B0604020202020204" charset="0"/>
      <p:regular r:id="rId34"/>
    </p:embeddedFont>
    <p:embeddedFont>
      <p:font typeface="Poppins Semi-Bold" panose="020B0604020202020204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png>
</file>

<file path=ppt/media/image64.png>
</file>

<file path=ppt/media/image65.svg>
</file>

<file path=ppt/media/image66.png>
</file>

<file path=ppt/media/image67.sv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10.png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png"/><Relationship Id="rId7" Type="http://schemas.openxmlformats.org/officeDocument/2006/relationships/image" Target="../media/image57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11" Type="http://schemas.openxmlformats.org/officeDocument/2006/relationships/image" Target="../media/image61.svg"/><Relationship Id="rId5" Type="http://schemas.openxmlformats.org/officeDocument/2006/relationships/image" Target="../media/image55.svg"/><Relationship Id="rId10" Type="http://schemas.openxmlformats.org/officeDocument/2006/relationships/image" Target="../media/image60.png"/><Relationship Id="rId4" Type="http://schemas.openxmlformats.org/officeDocument/2006/relationships/image" Target="../media/image54.png"/><Relationship Id="rId9" Type="http://schemas.openxmlformats.org/officeDocument/2006/relationships/image" Target="../media/image59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11.png"/><Relationship Id="rId7" Type="http://schemas.openxmlformats.org/officeDocument/2006/relationships/image" Target="../media/image65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10" Type="http://schemas.openxmlformats.org/officeDocument/2006/relationships/image" Target="../media/image4.svg"/><Relationship Id="rId4" Type="http://schemas.openxmlformats.org/officeDocument/2006/relationships/image" Target="../media/image62.png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20.png"/><Relationship Id="rId3" Type="http://schemas.openxmlformats.org/officeDocument/2006/relationships/image" Target="../media/image12.png"/><Relationship Id="rId7" Type="http://schemas.openxmlformats.org/officeDocument/2006/relationships/image" Target="../media/image3.png"/><Relationship Id="rId12" Type="http://schemas.openxmlformats.org/officeDocument/2006/relationships/image" Target="../media/image19.svg"/><Relationship Id="rId2" Type="http://schemas.openxmlformats.org/officeDocument/2006/relationships/image" Target="../media/image1.jpeg"/><Relationship Id="rId16" Type="http://schemas.openxmlformats.org/officeDocument/2006/relationships/image" Target="../media/image2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11" Type="http://schemas.openxmlformats.org/officeDocument/2006/relationships/image" Target="../media/image18.png"/><Relationship Id="rId5" Type="http://schemas.openxmlformats.org/officeDocument/2006/relationships/image" Target="../media/image14.png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4" Type="http://schemas.openxmlformats.org/officeDocument/2006/relationships/image" Target="../media/image13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7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4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3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1748409">
            <a:off x="-1871927" y="7973496"/>
            <a:ext cx="6755091" cy="6130246"/>
          </a:xfrm>
          <a:custGeom>
            <a:avLst/>
            <a:gdLst/>
            <a:ahLst/>
            <a:cxnLst/>
            <a:rect l="l" t="t" r="r" b="b"/>
            <a:pathLst>
              <a:path w="6755091" h="6130246">
                <a:moveTo>
                  <a:pt x="0" y="0"/>
                </a:moveTo>
                <a:lnTo>
                  <a:pt x="6755092" y="0"/>
                </a:lnTo>
                <a:lnTo>
                  <a:pt x="6755092" y="6130246"/>
                </a:lnTo>
                <a:lnTo>
                  <a:pt x="0" y="61302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223819">
            <a:off x="10214960" y="-5715833"/>
            <a:ext cx="12596877" cy="11431666"/>
          </a:xfrm>
          <a:custGeom>
            <a:avLst/>
            <a:gdLst/>
            <a:ahLst/>
            <a:cxnLst/>
            <a:rect l="l" t="t" r="r" b="b"/>
            <a:pathLst>
              <a:path w="12596877" h="11431666">
                <a:moveTo>
                  <a:pt x="0" y="0"/>
                </a:moveTo>
                <a:lnTo>
                  <a:pt x="12596877" y="0"/>
                </a:lnTo>
                <a:lnTo>
                  <a:pt x="12596877" y="11431666"/>
                </a:lnTo>
                <a:lnTo>
                  <a:pt x="0" y="114316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028700" y="-1435399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94833">
            <a:off x="14482979" y="8370874"/>
            <a:ext cx="5020066" cy="5020066"/>
          </a:xfrm>
          <a:custGeom>
            <a:avLst/>
            <a:gdLst/>
            <a:ahLst/>
            <a:cxnLst/>
            <a:rect l="l" t="t" r="r" b="b"/>
            <a:pathLst>
              <a:path w="5020066" h="5020066">
                <a:moveTo>
                  <a:pt x="0" y="0"/>
                </a:moveTo>
                <a:lnTo>
                  <a:pt x="5020067" y="0"/>
                </a:lnTo>
                <a:lnTo>
                  <a:pt x="5020067" y="5020066"/>
                </a:lnTo>
                <a:lnTo>
                  <a:pt x="0" y="5020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4064551" y="3788295"/>
            <a:ext cx="2928462" cy="2928462"/>
            <a:chOff x="0" y="0"/>
            <a:chExt cx="14840029" cy="14840029"/>
          </a:xfrm>
        </p:grpSpPr>
        <p:sp>
          <p:nvSpPr>
            <p:cNvPr id="8" name="Freeform 8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lin ang="2100000"/>
            </a:gradFill>
          </p:spPr>
        </p:sp>
        <p:sp>
          <p:nvSpPr>
            <p:cNvPr id="9" name="Freeform 9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2B1511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6"/>
              <a:stretch>
                <a:fillRect l="223" t="-12499" r="223" b="-12499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5059730" y="2197085"/>
            <a:ext cx="1776994" cy="1738926"/>
          </a:xfrm>
          <a:custGeom>
            <a:avLst/>
            <a:gdLst/>
            <a:ahLst/>
            <a:cxnLst/>
            <a:rect l="l" t="t" r="r" b="b"/>
            <a:pathLst>
              <a:path w="1776994" h="1738926">
                <a:moveTo>
                  <a:pt x="0" y="0"/>
                </a:moveTo>
                <a:lnTo>
                  <a:pt x="1776994" y="0"/>
                </a:lnTo>
                <a:lnTo>
                  <a:pt x="1776994" y="1738925"/>
                </a:lnTo>
                <a:lnTo>
                  <a:pt x="0" y="173892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0298527" y="156315"/>
            <a:ext cx="2878498" cy="2878498"/>
            <a:chOff x="0" y="0"/>
            <a:chExt cx="14840029" cy="14840029"/>
          </a:xfrm>
        </p:grpSpPr>
        <p:sp>
          <p:nvSpPr>
            <p:cNvPr id="13" name="Freeform 13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lin ang="2100000"/>
            </a:gradFill>
          </p:spPr>
        </p:sp>
        <p:sp>
          <p:nvSpPr>
            <p:cNvPr id="14" name="Freeform 14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2B1511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8"/>
              <a:stretch>
                <a:fillRect l="-16369" r="-16369"/>
              </a:stretch>
            </a:blipFill>
          </p:spPr>
        </p:sp>
      </p:grpSp>
      <p:sp>
        <p:nvSpPr>
          <p:cNvPr id="16" name="Freeform 16"/>
          <p:cNvSpPr/>
          <p:nvPr/>
        </p:nvSpPr>
        <p:spPr>
          <a:xfrm>
            <a:off x="773417" y="530468"/>
            <a:ext cx="1464403" cy="1464403"/>
          </a:xfrm>
          <a:custGeom>
            <a:avLst/>
            <a:gdLst/>
            <a:ahLst/>
            <a:cxnLst/>
            <a:rect l="l" t="t" r="r" b="b"/>
            <a:pathLst>
              <a:path w="1464403" h="1464403">
                <a:moveTo>
                  <a:pt x="0" y="0"/>
                </a:moveTo>
                <a:lnTo>
                  <a:pt x="1464404" y="0"/>
                </a:lnTo>
                <a:lnTo>
                  <a:pt x="1464404" y="1464403"/>
                </a:lnTo>
                <a:lnTo>
                  <a:pt x="0" y="146440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5826964" y="622001"/>
            <a:ext cx="1372870" cy="1372870"/>
          </a:xfrm>
          <a:custGeom>
            <a:avLst/>
            <a:gdLst/>
            <a:ahLst/>
            <a:cxnLst/>
            <a:rect l="l" t="t" r="r" b="b"/>
            <a:pathLst>
              <a:path w="1372870" h="1372870">
                <a:moveTo>
                  <a:pt x="0" y="0"/>
                </a:moveTo>
                <a:lnTo>
                  <a:pt x="1372870" y="0"/>
                </a:lnTo>
                <a:lnTo>
                  <a:pt x="1372870" y="1372870"/>
                </a:lnTo>
                <a:lnTo>
                  <a:pt x="0" y="13728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13399" y="8558901"/>
            <a:ext cx="1398799" cy="1398799"/>
          </a:xfrm>
          <a:custGeom>
            <a:avLst/>
            <a:gdLst/>
            <a:ahLst/>
            <a:cxnLst/>
            <a:rect l="l" t="t" r="r" b="b"/>
            <a:pathLst>
              <a:path w="1398799" h="1398799">
                <a:moveTo>
                  <a:pt x="0" y="0"/>
                </a:moveTo>
                <a:lnTo>
                  <a:pt x="1398798" y="0"/>
                </a:lnTo>
                <a:lnTo>
                  <a:pt x="1398798" y="1398798"/>
                </a:lnTo>
                <a:lnTo>
                  <a:pt x="0" y="139879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6836724" y="2360976"/>
            <a:ext cx="1889359" cy="1889359"/>
          </a:xfrm>
          <a:custGeom>
            <a:avLst/>
            <a:gdLst/>
            <a:ahLst/>
            <a:cxnLst/>
            <a:rect l="l" t="t" r="r" b="b"/>
            <a:pathLst>
              <a:path w="1889359" h="1889359">
                <a:moveTo>
                  <a:pt x="0" y="0"/>
                </a:moveTo>
                <a:lnTo>
                  <a:pt x="1889359" y="0"/>
                </a:lnTo>
                <a:lnTo>
                  <a:pt x="1889359" y="1889359"/>
                </a:lnTo>
                <a:lnTo>
                  <a:pt x="0" y="1889359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498235" y="5652959"/>
            <a:ext cx="11770006" cy="1679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699"/>
              </a:lnSpc>
            </a:pPr>
            <a:r>
              <a:rPr lang="en-US" sz="9999" dirty="0">
                <a:solidFill>
                  <a:srgbClr val="B100E8"/>
                </a:solidFill>
                <a:latin typeface="Inter Semi-Bold"/>
              </a:rPr>
              <a:t>AD-HOC INSIGHTS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70397" y="4097255"/>
            <a:ext cx="11239541" cy="1403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342"/>
              </a:lnSpc>
            </a:pPr>
            <a:r>
              <a:rPr lang="en-US" sz="8159" dirty="0">
                <a:solidFill>
                  <a:srgbClr val="048AFF"/>
                </a:solidFill>
                <a:latin typeface="Now Bold"/>
              </a:rPr>
              <a:t>CONSUMER GOODS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460301" y="8793149"/>
            <a:ext cx="7827699" cy="465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83"/>
              </a:lnSpc>
              <a:spcBef>
                <a:spcPct val="0"/>
              </a:spcBef>
            </a:pPr>
            <a:r>
              <a:rPr lang="en-US" sz="2913">
                <a:solidFill>
                  <a:srgbClr val="FFFAEB"/>
                </a:solidFill>
                <a:latin typeface="Poppins Semi-Bold"/>
              </a:rPr>
              <a:t>Presented by: Geethika Putcha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536258" y="-1780444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79" y="0"/>
                </a:lnTo>
                <a:lnTo>
                  <a:pt x="3308579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633710" y="8634778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39344" y="2285407"/>
            <a:ext cx="8398396" cy="2858093"/>
          </a:xfrm>
          <a:custGeom>
            <a:avLst/>
            <a:gdLst/>
            <a:ahLst/>
            <a:cxnLst/>
            <a:rect l="l" t="t" r="r" b="b"/>
            <a:pathLst>
              <a:path w="8398396" h="2858093">
                <a:moveTo>
                  <a:pt x="0" y="0"/>
                </a:moveTo>
                <a:lnTo>
                  <a:pt x="8398396" y="0"/>
                </a:lnTo>
                <a:lnTo>
                  <a:pt x="8398396" y="2858093"/>
                </a:lnTo>
                <a:lnTo>
                  <a:pt x="0" y="28580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9547" y="1221417"/>
            <a:ext cx="12053438" cy="8924649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539344" y="952500"/>
            <a:ext cx="16337484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 4.Which segment had the most increase in unique products in 2021 vs 2020?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9344" y="7286554"/>
            <a:ext cx="8398396" cy="213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Accessories led the charge with 34 new products added to their lineup in 2021, representing a significant 34-point jump over 2020.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39344" y="6436216"/>
            <a:ext cx="2019565" cy="51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FFFFFF"/>
                </a:solidFill>
                <a:latin typeface="Now Bold"/>
              </a:rPr>
              <a:t>Insights: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279880" y="-1652222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9344" y="3121227"/>
            <a:ext cx="10493230" cy="1694559"/>
          </a:xfrm>
          <a:custGeom>
            <a:avLst/>
            <a:gdLst/>
            <a:ahLst/>
            <a:cxnLst/>
            <a:rect l="l" t="t" r="r" b="b"/>
            <a:pathLst>
              <a:path w="10493230" h="1694559">
                <a:moveTo>
                  <a:pt x="0" y="0"/>
                </a:moveTo>
                <a:lnTo>
                  <a:pt x="10493230" y="0"/>
                </a:lnTo>
                <a:lnTo>
                  <a:pt x="10493230" y="1694559"/>
                </a:lnTo>
                <a:lnTo>
                  <a:pt x="0" y="16945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570644" y="2274588"/>
            <a:ext cx="4578925" cy="2718168"/>
            <a:chOff x="0" y="0"/>
            <a:chExt cx="1205972" cy="71589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05972" cy="715896"/>
            </a:xfrm>
            <a:custGeom>
              <a:avLst/>
              <a:gdLst/>
              <a:ahLst/>
              <a:cxnLst/>
              <a:rect l="l" t="t" r="r" b="b"/>
              <a:pathLst>
                <a:path w="1205972" h="715896">
                  <a:moveTo>
                    <a:pt x="86229" y="0"/>
                  </a:moveTo>
                  <a:lnTo>
                    <a:pt x="1119743" y="0"/>
                  </a:lnTo>
                  <a:cubicBezTo>
                    <a:pt x="1142612" y="0"/>
                    <a:pt x="1164545" y="9085"/>
                    <a:pt x="1180716" y="25256"/>
                  </a:cubicBezTo>
                  <a:cubicBezTo>
                    <a:pt x="1196887" y="41427"/>
                    <a:pt x="1205972" y="63360"/>
                    <a:pt x="1205972" y="86229"/>
                  </a:cubicBezTo>
                  <a:lnTo>
                    <a:pt x="1205972" y="629667"/>
                  </a:lnTo>
                  <a:cubicBezTo>
                    <a:pt x="1205972" y="677290"/>
                    <a:pt x="1167366" y="715896"/>
                    <a:pt x="1119743" y="715896"/>
                  </a:cubicBezTo>
                  <a:lnTo>
                    <a:pt x="86229" y="715896"/>
                  </a:lnTo>
                  <a:cubicBezTo>
                    <a:pt x="63360" y="715896"/>
                    <a:pt x="41427" y="706811"/>
                    <a:pt x="25256" y="690640"/>
                  </a:cubicBezTo>
                  <a:cubicBezTo>
                    <a:pt x="9085" y="674469"/>
                    <a:pt x="0" y="652536"/>
                    <a:pt x="0" y="629667"/>
                  </a:cubicBezTo>
                  <a:lnTo>
                    <a:pt x="0" y="86229"/>
                  </a:lnTo>
                  <a:cubicBezTo>
                    <a:pt x="0" y="63360"/>
                    <a:pt x="9085" y="41427"/>
                    <a:pt x="25256" y="25256"/>
                  </a:cubicBezTo>
                  <a:cubicBezTo>
                    <a:pt x="41427" y="9085"/>
                    <a:pt x="63360" y="0"/>
                    <a:pt x="86229" y="0"/>
                  </a:cubicBez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205972" cy="7635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570644" y="6207967"/>
            <a:ext cx="4578925" cy="2718168"/>
            <a:chOff x="0" y="0"/>
            <a:chExt cx="1205972" cy="7158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05972" cy="715896"/>
            </a:xfrm>
            <a:custGeom>
              <a:avLst/>
              <a:gdLst/>
              <a:ahLst/>
              <a:cxnLst/>
              <a:rect l="l" t="t" r="r" b="b"/>
              <a:pathLst>
                <a:path w="1205972" h="715896">
                  <a:moveTo>
                    <a:pt x="86229" y="0"/>
                  </a:moveTo>
                  <a:lnTo>
                    <a:pt x="1119743" y="0"/>
                  </a:lnTo>
                  <a:cubicBezTo>
                    <a:pt x="1142612" y="0"/>
                    <a:pt x="1164545" y="9085"/>
                    <a:pt x="1180716" y="25256"/>
                  </a:cubicBezTo>
                  <a:cubicBezTo>
                    <a:pt x="1196887" y="41427"/>
                    <a:pt x="1205972" y="63360"/>
                    <a:pt x="1205972" y="86229"/>
                  </a:cubicBezTo>
                  <a:lnTo>
                    <a:pt x="1205972" y="629667"/>
                  </a:lnTo>
                  <a:cubicBezTo>
                    <a:pt x="1205972" y="677290"/>
                    <a:pt x="1167366" y="715896"/>
                    <a:pt x="1119743" y="715896"/>
                  </a:cubicBezTo>
                  <a:lnTo>
                    <a:pt x="86229" y="715896"/>
                  </a:lnTo>
                  <a:cubicBezTo>
                    <a:pt x="63360" y="715896"/>
                    <a:pt x="41427" y="706811"/>
                    <a:pt x="25256" y="690640"/>
                  </a:cubicBezTo>
                  <a:cubicBezTo>
                    <a:pt x="9085" y="674469"/>
                    <a:pt x="0" y="652536"/>
                    <a:pt x="0" y="629667"/>
                  </a:cubicBezTo>
                  <a:lnTo>
                    <a:pt x="0" y="86229"/>
                  </a:lnTo>
                  <a:cubicBezTo>
                    <a:pt x="0" y="63360"/>
                    <a:pt x="9085" y="41427"/>
                    <a:pt x="25256" y="25256"/>
                  </a:cubicBezTo>
                  <a:cubicBezTo>
                    <a:pt x="41427" y="9085"/>
                    <a:pt x="63360" y="0"/>
                    <a:pt x="86229" y="0"/>
                  </a:cubicBez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205972" cy="7635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3082572" y="6692657"/>
            <a:ext cx="3555069" cy="1663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090909"/>
                </a:solidFill>
                <a:latin typeface="Poppins Bold"/>
              </a:rPr>
              <a:t>AQ Master wired x1 Ms</a:t>
            </a:r>
          </a:p>
          <a:p>
            <a:pPr algn="ctr"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090909"/>
                </a:solidFill>
                <a:latin typeface="Poppins Bold"/>
              </a:rPr>
              <a:t>$0.89</a:t>
            </a:r>
          </a:p>
        </p:txBody>
      </p:sp>
      <p:sp>
        <p:nvSpPr>
          <p:cNvPr id="12" name="Freeform 12"/>
          <p:cNvSpPr/>
          <p:nvPr/>
        </p:nvSpPr>
        <p:spPr>
          <a:xfrm>
            <a:off x="12688556" y="7277008"/>
            <a:ext cx="1398799" cy="1398799"/>
          </a:xfrm>
          <a:custGeom>
            <a:avLst/>
            <a:gdLst/>
            <a:ahLst/>
            <a:cxnLst/>
            <a:rect l="l" t="t" r="r" b="b"/>
            <a:pathLst>
              <a:path w="1398799" h="1398799">
                <a:moveTo>
                  <a:pt x="0" y="0"/>
                </a:moveTo>
                <a:lnTo>
                  <a:pt x="1398798" y="0"/>
                </a:lnTo>
                <a:lnTo>
                  <a:pt x="1398798" y="1398799"/>
                </a:lnTo>
                <a:lnTo>
                  <a:pt x="0" y="13987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2688556" y="3593958"/>
            <a:ext cx="1398799" cy="1398799"/>
          </a:xfrm>
          <a:custGeom>
            <a:avLst/>
            <a:gdLst/>
            <a:ahLst/>
            <a:cxnLst/>
            <a:rect l="l" t="t" r="r" b="b"/>
            <a:pathLst>
              <a:path w="1398799" h="1398799">
                <a:moveTo>
                  <a:pt x="0" y="0"/>
                </a:moveTo>
                <a:lnTo>
                  <a:pt x="1398798" y="0"/>
                </a:lnTo>
                <a:lnTo>
                  <a:pt x="1398798" y="1398798"/>
                </a:lnTo>
                <a:lnTo>
                  <a:pt x="0" y="13987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2688556" y="3035502"/>
            <a:ext cx="4343102" cy="1110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090909"/>
                </a:solidFill>
                <a:latin typeface="Poppins Bold"/>
              </a:rPr>
              <a:t>AQ HOME Allin1 Gen 2 </a:t>
            </a:r>
          </a:p>
          <a:p>
            <a:pPr algn="ctr"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090909"/>
                </a:solidFill>
                <a:latin typeface="Poppins Bold"/>
              </a:rPr>
              <a:t>$240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39344" y="1207788"/>
            <a:ext cx="1049323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5. Get the products that have the highest and lowest manufacturing costs.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9344" y="7124700"/>
            <a:ext cx="10493230" cy="213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w"/>
              </a:rPr>
              <a:t>The Allin1 Gen 2 reigns supreme in terms of manufacturing cost, while the Master wired x1 Ms reigns itakes the bottom rung.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Now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539344" y="6493267"/>
            <a:ext cx="2019565" cy="51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FFFFFF"/>
                </a:solidFill>
                <a:latin typeface="Now Bold"/>
              </a:rPr>
              <a:t>Insights: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042418" y="-1652222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986230" y="9258300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89061" y="2745859"/>
            <a:ext cx="8397903" cy="3404555"/>
          </a:xfrm>
          <a:custGeom>
            <a:avLst/>
            <a:gdLst/>
            <a:ahLst/>
            <a:cxnLst/>
            <a:rect l="l" t="t" r="r" b="b"/>
            <a:pathLst>
              <a:path w="8397903" h="3404555">
                <a:moveTo>
                  <a:pt x="0" y="0"/>
                </a:moveTo>
                <a:lnTo>
                  <a:pt x="8397903" y="0"/>
                </a:lnTo>
                <a:lnTo>
                  <a:pt x="8397903" y="3404556"/>
                </a:lnTo>
                <a:lnTo>
                  <a:pt x="0" y="34045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5470" y="1977823"/>
            <a:ext cx="9216428" cy="8368985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514628" y="952500"/>
            <a:ext cx="16744672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6.Generate a report which contains the top 5 customers who received an average high pre_invoice_discount_pct for the fiscal year 2021 and in the Indian market.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4628" y="7978573"/>
            <a:ext cx="9428878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Flipkart takes the crown! with the highest average pre-invoice discount percentage, boasting a remarkable 30.83%.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4628" y="7165160"/>
            <a:ext cx="2019565" cy="51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FFFFFF"/>
                </a:solidFill>
                <a:latin typeface="Now Bold"/>
              </a:rPr>
              <a:t>Insights: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908798" y="-1908601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5"/>
                </a:lnTo>
                <a:lnTo>
                  <a:pt x="0" y="33044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986230" y="9258300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393103" y="778630"/>
            <a:ext cx="4943638" cy="8729741"/>
          </a:xfrm>
          <a:custGeom>
            <a:avLst/>
            <a:gdLst/>
            <a:ahLst/>
            <a:cxnLst/>
            <a:rect l="l" t="t" r="r" b="b"/>
            <a:pathLst>
              <a:path w="4943638" h="8729741">
                <a:moveTo>
                  <a:pt x="0" y="0"/>
                </a:moveTo>
                <a:lnTo>
                  <a:pt x="4943638" y="0"/>
                </a:lnTo>
                <a:lnTo>
                  <a:pt x="4943638" y="8729740"/>
                </a:lnTo>
                <a:lnTo>
                  <a:pt x="0" y="87297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35101" y="952500"/>
            <a:ext cx="10271115" cy="213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7. Get the complete report of the Gross sales amount for the customer “Atliq Exclusive” for each month . This analysis helps to get an idea of low and high-performing months and take strategic decisions.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5671167"/>
            <a:ext cx="9428878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w"/>
              </a:rPr>
              <a:t>The lowest Gross sales total for both fiscal years is in March (2020).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w"/>
              </a:rPr>
              <a:t>The highest Gross sales total for both fiscal years is in November (2020).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Now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4857754"/>
            <a:ext cx="2019565" cy="51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FFFFFF"/>
                </a:solidFill>
                <a:latin typeface="Now Bold"/>
              </a:rPr>
              <a:t>Insights: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279880" y="-1652222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986230" y="9258300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8700" y="2365959"/>
            <a:ext cx="5411987" cy="2888607"/>
          </a:xfrm>
          <a:custGeom>
            <a:avLst/>
            <a:gdLst/>
            <a:ahLst/>
            <a:cxnLst/>
            <a:rect l="l" t="t" r="r" b="b"/>
            <a:pathLst>
              <a:path w="5411987" h="2888607">
                <a:moveTo>
                  <a:pt x="0" y="0"/>
                </a:moveTo>
                <a:lnTo>
                  <a:pt x="5411987" y="0"/>
                </a:lnTo>
                <a:lnTo>
                  <a:pt x="5411987" y="2888606"/>
                </a:lnTo>
                <a:lnTo>
                  <a:pt x="0" y="28886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5207" y="1487166"/>
            <a:ext cx="10545520" cy="917687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35101" y="952500"/>
            <a:ext cx="12995136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 8. In which quarter of 2020, got the maximum total_sold_quantity?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6591300"/>
            <a:ext cx="7666276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Outpacing all other quarters, Q1 2020 saw the highest total sales figure with a remarkable 7,005,619 units sold.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777887"/>
            <a:ext cx="2019565" cy="51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FFFFFF"/>
                </a:solidFill>
                <a:latin typeface="Now Bold"/>
              </a:rPr>
              <a:t>Insights: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654290" y="-1780444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986230" y="9258300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71664" y="3089786"/>
            <a:ext cx="7639149" cy="2480014"/>
          </a:xfrm>
          <a:custGeom>
            <a:avLst/>
            <a:gdLst/>
            <a:ahLst/>
            <a:cxnLst/>
            <a:rect l="l" t="t" r="r" b="b"/>
            <a:pathLst>
              <a:path w="7639149" h="2480014">
                <a:moveTo>
                  <a:pt x="0" y="0"/>
                </a:moveTo>
                <a:lnTo>
                  <a:pt x="7639149" y="0"/>
                </a:lnTo>
                <a:lnTo>
                  <a:pt x="7639149" y="2480014"/>
                </a:lnTo>
                <a:lnTo>
                  <a:pt x="0" y="24800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3706"/>
            </a:stretch>
          </a:blip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7435" y="1702014"/>
            <a:ext cx="7961976" cy="7735573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71664" y="1298712"/>
            <a:ext cx="16744672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w"/>
              </a:rPr>
              <a:t>9.Which channel helped to bring more gross sales in the fiscal year 2021 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and the percentage of contribution?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71664" y="6591300"/>
            <a:ext cx="9428878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w"/>
              </a:rPr>
              <a:t>In fiscal year 2021, the Retailer channel reigned supreme, driving the highest gross sales with a staggering ₹1924.17 million, accounting for a remarkable 73.22% of the total contribution.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Now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71664" y="5833535"/>
            <a:ext cx="2019565" cy="51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FFFFFF"/>
                </a:solidFill>
                <a:latin typeface="Now Bold"/>
              </a:rPr>
              <a:t>Insights: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279880" y="-1652222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986230" y="9258300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467720" y="2310613"/>
            <a:ext cx="13737128" cy="5665774"/>
          </a:xfrm>
          <a:custGeom>
            <a:avLst/>
            <a:gdLst/>
            <a:ahLst/>
            <a:cxnLst/>
            <a:rect l="l" t="t" r="r" b="b"/>
            <a:pathLst>
              <a:path w="13737128" h="5665774">
                <a:moveTo>
                  <a:pt x="0" y="0"/>
                </a:moveTo>
                <a:lnTo>
                  <a:pt x="13737128" y="0"/>
                </a:lnTo>
                <a:lnTo>
                  <a:pt x="13737128" y="5665774"/>
                </a:lnTo>
                <a:lnTo>
                  <a:pt x="0" y="56657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952500"/>
            <a:ext cx="1623060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10. Get the Top 3 products in each division that have a high total_sold_quantity in the fiscal_year 2021?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37599" y="8420100"/>
            <a:ext cx="16230600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w"/>
              </a:rPr>
              <a:t>Across all divisions, a remarkable feat occurs – at least one product with diverse variants claims two spots in the top three best-selling products each time.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No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850134" y="-1652222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776177" y="9462506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5499" y="1774131"/>
            <a:ext cx="6533040" cy="7450831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12827" y="8820150"/>
            <a:ext cx="1850225" cy="1209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Semi-Bold"/>
              </a:rPr>
              <a:t>AQ Pen Drive 2 in 1</a:t>
            </a:r>
          </a:p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Semi-Bold"/>
              </a:rPr>
              <a:t>A6720160103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7480" y="1803902"/>
            <a:ext cx="6533040" cy="745083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64039" y="1803902"/>
            <a:ext cx="6533040" cy="7450831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233339" y="8824332"/>
            <a:ext cx="1850225" cy="1209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Semi-Bold"/>
              </a:rPr>
              <a:t>AQ Pen Drive DRC-A6818160202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255013" y="8820150"/>
            <a:ext cx="1850225" cy="1209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Semi-Bold"/>
              </a:rPr>
              <a:t>AQ Pen Drive DRC-A681916203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276688" y="8824332"/>
            <a:ext cx="1850225" cy="1209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AQ  Gamers</a:t>
            </a:r>
          </a:p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Ms-A2319150302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295988" y="8820150"/>
            <a:ext cx="2021675" cy="1209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AQ Maxima</a:t>
            </a:r>
          </a:p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Ms- A2520150501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484942" y="8820150"/>
            <a:ext cx="1850225" cy="809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AQ Digit</a:t>
            </a:r>
          </a:p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A4218110202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335167" y="8820150"/>
            <a:ext cx="1850225" cy="809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AQ Velocity</a:t>
            </a:r>
          </a:p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A4319110306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185392" y="8824332"/>
            <a:ext cx="1850225" cy="809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AQ Digit</a:t>
            </a:r>
          </a:p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A4218110208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91818" y="8824332"/>
            <a:ext cx="2021675" cy="1209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AQ Maxima</a:t>
            </a:r>
          </a:p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Poppins Bold"/>
              </a:rPr>
              <a:t>Ms- A2520150504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33339" y="1729481"/>
            <a:ext cx="1850225" cy="751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09"/>
              </a:lnSpc>
              <a:spcBef>
                <a:spcPct val="0"/>
              </a:spcBef>
            </a:pPr>
            <a:r>
              <a:rPr lang="en-US" sz="4149">
                <a:solidFill>
                  <a:srgbClr val="FFFFFF"/>
                </a:solidFill>
                <a:latin typeface="Poppins Bold"/>
              </a:rPr>
              <a:t>N&amp;S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219393" y="1739006"/>
            <a:ext cx="1850225" cy="750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Poppins Bold"/>
              </a:rPr>
              <a:t>P&amp;A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208967" y="1739006"/>
            <a:ext cx="1850225" cy="750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Poppins Bold"/>
              </a:rPr>
              <a:t>PC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041088" y="0"/>
            <a:ext cx="6782652" cy="10287000"/>
            <a:chOff x="0" y="0"/>
            <a:chExt cx="1786377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86377" cy="2709333"/>
            </a:xfrm>
            <a:custGeom>
              <a:avLst/>
              <a:gdLst/>
              <a:ahLst/>
              <a:cxnLst/>
              <a:rect l="l" t="t" r="r" b="b"/>
              <a:pathLst>
                <a:path w="1786377" h="2709333">
                  <a:moveTo>
                    <a:pt x="0" y="0"/>
                  </a:moveTo>
                  <a:lnTo>
                    <a:pt x="1786377" y="0"/>
                  </a:lnTo>
                  <a:lnTo>
                    <a:pt x="1786377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786377" cy="2718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1486492">
            <a:off x="15563637" y="8055643"/>
            <a:ext cx="3391326" cy="3387087"/>
          </a:xfrm>
          <a:custGeom>
            <a:avLst/>
            <a:gdLst/>
            <a:ahLst/>
            <a:cxnLst/>
            <a:rect l="l" t="t" r="r" b="b"/>
            <a:pathLst>
              <a:path w="3391326" h="3387087">
                <a:moveTo>
                  <a:pt x="0" y="0"/>
                </a:moveTo>
                <a:lnTo>
                  <a:pt x="3391326" y="0"/>
                </a:lnTo>
                <a:lnTo>
                  <a:pt x="3391326" y="3387087"/>
                </a:lnTo>
                <a:lnTo>
                  <a:pt x="0" y="3387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1973881">
            <a:off x="12869941" y="-1899995"/>
            <a:ext cx="3391326" cy="3387087"/>
          </a:xfrm>
          <a:custGeom>
            <a:avLst/>
            <a:gdLst/>
            <a:ahLst/>
            <a:cxnLst/>
            <a:rect l="l" t="t" r="r" b="b"/>
            <a:pathLst>
              <a:path w="3391326" h="3387087">
                <a:moveTo>
                  <a:pt x="0" y="0"/>
                </a:moveTo>
                <a:lnTo>
                  <a:pt x="3391326" y="0"/>
                </a:lnTo>
                <a:lnTo>
                  <a:pt x="3391326" y="3387087"/>
                </a:lnTo>
                <a:lnTo>
                  <a:pt x="0" y="3387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892507" y="2136505"/>
            <a:ext cx="1757360" cy="175736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190500" cap="sq">
              <a:solidFill>
                <a:srgbClr val="04001E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833261" y="3976058"/>
            <a:ext cx="1757360" cy="175736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190500" cap="sq">
              <a:solidFill>
                <a:srgbClr val="04001E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4833261" y="6094519"/>
            <a:ext cx="1757360" cy="175736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190500" cap="sq">
              <a:solidFill>
                <a:srgbClr val="04001E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4862884" y="8375753"/>
            <a:ext cx="1757360" cy="175736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190500" cap="sq">
              <a:solidFill>
                <a:srgbClr val="04001E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5406594" y="8726734"/>
            <a:ext cx="729185" cy="1055399"/>
          </a:xfrm>
          <a:custGeom>
            <a:avLst/>
            <a:gdLst/>
            <a:ahLst/>
            <a:cxnLst/>
            <a:rect l="l" t="t" r="r" b="b"/>
            <a:pathLst>
              <a:path w="729185" h="1055399">
                <a:moveTo>
                  <a:pt x="0" y="0"/>
                </a:moveTo>
                <a:lnTo>
                  <a:pt x="729185" y="0"/>
                </a:lnTo>
                <a:lnTo>
                  <a:pt x="729185" y="1055399"/>
                </a:lnTo>
                <a:lnTo>
                  <a:pt x="0" y="10553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5251759" y="2571686"/>
            <a:ext cx="979609" cy="856713"/>
          </a:xfrm>
          <a:custGeom>
            <a:avLst/>
            <a:gdLst/>
            <a:ahLst/>
            <a:cxnLst/>
            <a:rect l="l" t="t" r="r" b="b"/>
            <a:pathLst>
              <a:path w="979609" h="856713">
                <a:moveTo>
                  <a:pt x="0" y="0"/>
                </a:moveTo>
                <a:lnTo>
                  <a:pt x="979610" y="0"/>
                </a:lnTo>
                <a:lnTo>
                  <a:pt x="979610" y="856713"/>
                </a:lnTo>
                <a:lnTo>
                  <a:pt x="0" y="85671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5174364" y="4348851"/>
            <a:ext cx="1134400" cy="1134400"/>
          </a:xfrm>
          <a:custGeom>
            <a:avLst/>
            <a:gdLst/>
            <a:ahLst/>
            <a:cxnLst/>
            <a:rect l="l" t="t" r="r" b="b"/>
            <a:pathLst>
              <a:path w="1134400" h="1134400">
                <a:moveTo>
                  <a:pt x="0" y="0"/>
                </a:moveTo>
                <a:lnTo>
                  <a:pt x="1134400" y="0"/>
                </a:lnTo>
                <a:lnTo>
                  <a:pt x="1134400" y="1134400"/>
                </a:lnTo>
                <a:lnTo>
                  <a:pt x="0" y="11344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5262106" y="6523364"/>
            <a:ext cx="899669" cy="899669"/>
          </a:xfrm>
          <a:custGeom>
            <a:avLst/>
            <a:gdLst/>
            <a:ahLst/>
            <a:cxnLst/>
            <a:rect l="l" t="t" r="r" b="b"/>
            <a:pathLst>
              <a:path w="899669" h="899669">
                <a:moveTo>
                  <a:pt x="0" y="0"/>
                </a:moveTo>
                <a:lnTo>
                  <a:pt x="899669" y="0"/>
                </a:lnTo>
                <a:lnTo>
                  <a:pt x="899669" y="899669"/>
                </a:lnTo>
                <a:lnTo>
                  <a:pt x="0" y="89966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6074033" y="904875"/>
            <a:ext cx="8394601" cy="1119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119"/>
              </a:lnSpc>
              <a:spcBef>
                <a:spcPct val="0"/>
              </a:spcBef>
            </a:pPr>
            <a:r>
              <a:rPr lang="en-US" sz="6560">
                <a:solidFill>
                  <a:srgbClr val="048AFF"/>
                </a:solidFill>
                <a:latin typeface="Now Bold"/>
              </a:rPr>
              <a:t>Recommendations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719414" y="2549998"/>
            <a:ext cx="6034682" cy="939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9"/>
              </a:lnSpc>
            </a:pPr>
            <a:r>
              <a:rPr lang="en-US" sz="2611">
                <a:solidFill>
                  <a:srgbClr val="B100E8"/>
                </a:solidFill>
                <a:latin typeface="Now Bold"/>
              </a:rPr>
              <a:t>Gain deeper insights into customer behavior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649867" y="4417740"/>
            <a:ext cx="6771770" cy="939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9"/>
              </a:lnSpc>
            </a:pPr>
            <a:r>
              <a:rPr lang="en-US" sz="2611">
                <a:solidFill>
                  <a:srgbClr val="B100E8"/>
                </a:solidFill>
                <a:latin typeface="Now Bold"/>
              </a:rPr>
              <a:t>Improve product recommendations and promotions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649867" y="6561468"/>
            <a:ext cx="7412716" cy="939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9"/>
              </a:lnSpc>
            </a:pPr>
            <a:r>
              <a:rPr lang="en-US" sz="2611">
                <a:solidFill>
                  <a:srgbClr val="B100E8"/>
                </a:solidFill>
                <a:latin typeface="Now Bold"/>
              </a:rPr>
              <a:t>Optimize pricing and inventory management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719414" y="8669584"/>
            <a:ext cx="7412716" cy="926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9"/>
              </a:lnSpc>
            </a:pPr>
            <a:r>
              <a:rPr lang="en-US" sz="2611">
                <a:solidFill>
                  <a:srgbClr val="B100E8"/>
                </a:solidFill>
                <a:latin typeface="Now Bold"/>
              </a:rPr>
              <a:t>Identify new product opportunities</a:t>
            </a:r>
          </a:p>
          <a:p>
            <a:pPr>
              <a:lnSpc>
                <a:spcPts val="3629"/>
              </a:lnSpc>
            </a:pPr>
            <a:endParaRPr lang="en-US" sz="2611">
              <a:solidFill>
                <a:srgbClr val="B100E8"/>
              </a:solidFill>
              <a:latin typeface="Now 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056869" y="3483080"/>
            <a:ext cx="3662832" cy="3662832"/>
            <a:chOff x="0" y="0"/>
            <a:chExt cx="14840029" cy="14840029"/>
          </a:xfrm>
        </p:grpSpPr>
        <p:sp>
          <p:nvSpPr>
            <p:cNvPr id="4" name="Freeform 4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Freeform 5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223" r="223"/>
              </a:stretch>
            </a:blip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7314917" y="3483080"/>
            <a:ext cx="3662832" cy="3662832"/>
            <a:chOff x="0" y="0"/>
            <a:chExt cx="14840029" cy="14840029"/>
          </a:xfrm>
        </p:grpSpPr>
        <p:sp>
          <p:nvSpPr>
            <p:cNvPr id="8" name="Freeform 8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9" name="Freeform 9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223" r="223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1568299" y="3483080"/>
            <a:ext cx="3662832" cy="3662832"/>
            <a:chOff x="0" y="0"/>
            <a:chExt cx="14840029" cy="14840029"/>
          </a:xfrm>
        </p:grpSpPr>
        <p:sp>
          <p:nvSpPr>
            <p:cNvPr id="12" name="Freeform 12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3" name="Freeform 13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223" r="223"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>
            <a:off x="15431023" y="7619197"/>
            <a:ext cx="1469330" cy="1421243"/>
          </a:xfrm>
          <a:custGeom>
            <a:avLst/>
            <a:gdLst/>
            <a:ahLst/>
            <a:cxnLst/>
            <a:rect l="l" t="t" r="r" b="b"/>
            <a:pathLst>
              <a:path w="1469330" h="1421243">
                <a:moveTo>
                  <a:pt x="0" y="0"/>
                </a:moveTo>
                <a:lnTo>
                  <a:pt x="1469331" y="0"/>
                </a:lnTo>
                <a:lnTo>
                  <a:pt x="1469331" y="1421243"/>
                </a:lnTo>
                <a:lnTo>
                  <a:pt x="0" y="14212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-2368424" y="7867652"/>
            <a:ext cx="5257108" cy="5250537"/>
          </a:xfrm>
          <a:custGeom>
            <a:avLst/>
            <a:gdLst/>
            <a:ahLst/>
            <a:cxnLst/>
            <a:rect l="l" t="t" r="r" b="b"/>
            <a:pathLst>
              <a:path w="5257108" h="5250537">
                <a:moveTo>
                  <a:pt x="0" y="0"/>
                </a:moveTo>
                <a:lnTo>
                  <a:pt x="5257108" y="0"/>
                </a:lnTo>
                <a:lnTo>
                  <a:pt x="5257108" y="5250536"/>
                </a:lnTo>
                <a:lnTo>
                  <a:pt x="0" y="52505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5431023" y="-2171348"/>
            <a:ext cx="5257108" cy="5250537"/>
          </a:xfrm>
          <a:custGeom>
            <a:avLst/>
            <a:gdLst/>
            <a:ahLst/>
            <a:cxnLst/>
            <a:rect l="l" t="t" r="r" b="b"/>
            <a:pathLst>
              <a:path w="5257108" h="5250537">
                <a:moveTo>
                  <a:pt x="0" y="0"/>
                </a:moveTo>
                <a:lnTo>
                  <a:pt x="5257108" y="0"/>
                </a:lnTo>
                <a:lnTo>
                  <a:pt x="5257108" y="5250537"/>
                </a:lnTo>
                <a:lnTo>
                  <a:pt x="0" y="52505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-1028700" y="-1435399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67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3056869" y="7261594"/>
            <a:ext cx="3387457" cy="400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4"/>
              </a:lnSpc>
            </a:pPr>
            <a:r>
              <a:rPr lang="en-US" sz="2297">
                <a:solidFill>
                  <a:srgbClr val="FFFFFF"/>
                </a:solidFill>
                <a:latin typeface="DM Sans Bold"/>
              </a:rPr>
              <a:t>Claudia Alves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056869" y="7651241"/>
            <a:ext cx="3387457" cy="3756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2097">
                <a:solidFill>
                  <a:srgbClr val="FFFFFF"/>
                </a:solidFill>
                <a:latin typeface="DM Sans"/>
              </a:rPr>
              <a:t>Business Head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450271" y="7261594"/>
            <a:ext cx="3387457" cy="400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4"/>
              </a:lnSpc>
            </a:pPr>
            <a:r>
              <a:rPr lang="en-US" sz="2297">
                <a:solidFill>
                  <a:srgbClr val="FFFFFF"/>
                </a:solidFill>
                <a:latin typeface="DM Sans Bold"/>
              </a:rPr>
              <a:t>Adeline Palmerston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450271" y="7651241"/>
            <a:ext cx="3387457" cy="3756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2097">
                <a:solidFill>
                  <a:srgbClr val="FFFFFF"/>
                </a:solidFill>
                <a:latin typeface="DM Sans"/>
              </a:rPr>
              <a:t>Ceo Founder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705987" y="7254799"/>
            <a:ext cx="3387457" cy="400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4"/>
              </a:lnSpc>
            </a:pPr>
            <a:r>
              <a:rPr lang="en-US" sz="2297">
                <a:solidFill>
                  <a:srgbClr val="FFFFFF"/>
                </a:solidFill>
                <a:latin typeface="DM Sans Bold"/>
              </a:rPr>
              <a:t>Aaron Loeb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705987" y="7644446"/>
            <a:ext cx="3387457" cy="3756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2097">
                <a:solidFill>
                  <a:srgbClr val="FFFFFF"/>
                </a:solidFill>
                <a:latin typeface="DM Sans"/>
              </a:rPr>
              <a:t>Marketing Head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72023" y="3221002"/>
            <a:ext cx="1875852" cy="1875852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>
            <a:off x="2247874" y="4158927"/>
            <a:ext cx="13676770" cy="0"/>
          </a:xfrm>
          <a:prstGeom prst="line">
            <a:avLst/>
          </a:prstGeom>
          <a:ln w="66675" cap="rnd">
            <a:solidFill>
              <a:srgbClr val="3652DD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4168946" y="3221002"/>
            <a:ext cx="1875852" cy="187585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65869" y="3221002"/>
            <a:ext cx="1875852" cy="1875852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762792" y="3221002"/>
            <a:ext cx="1875852" cy="187585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792046" y="3533974"/>
            <a:ext cx="981744" cy="1249906"/>
          </a:xfrm>
          <a:custGeom>
            <a:avLst/>
            <a:gdLst/>
            <a:ahLst/>
            <a:cxnLst/>
            <a:rect l="l" t="t" r="r" b="b"/>
            <a:pathLst>
              <a:path w="981744" h="1249906">
                <a:moveTo>
                  <a:pt x="0" y="0"/>
                </a:moveTo>
                <a:lnTo>
                  <a:pt x="981744" y="0"/>
                </a:lnTo>
                <a:lnTo>
                  <a:pt x="981744" y="1249906"/>
                </a:lnTo>
                <a:lnTo>
                  <a:pt x="0" y="12499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8780193" y="9527178"/>
            <a:ext cx="8403333" cy="8403333"/>
          </a:xfrm>
          <a:custGeom>
            <a:avLst/>
            <a:gdLst/>
            <a:ahLst/>
            <a:cxnLst/>
            <a:rect l="l" t="t" r="r" b="b"/>
            <a:pathLst>
              <a:path w="8403333" h="8403333">
                <a:moveTo>
                  <a:pt x="0" y="0"/>
                </a:moveTo>
                <a:lnTo>
                  <a:pt x="8403332" y="0"/>
                </a:lnTo>
                <a:lnTo>
                  <a:pt x="8403332" y="8403332"/>
                </a:lnTo>
                <a:lnTo>
                  <a:pt x="0" y="84033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15924644" y="3221002"/>
            <a:ext cx="1875852" cy="1875852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-855821" y="7696585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7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4550214" y="3653520"/>
            <a:ext cx="1130360" cy="1130360"/>
          </a:xfrm>
          <a:custGeom>
            <a:avLst/>
            <a:gdLst/>
            <a:ahLst/>
            <a:cxnLst/>
            <a:rect l="l" t="t" r="r" b="b"/>
            <a:pathLst>
              <a:path w="1130360" h="1130360">
                <a:moveTo>
                  <a:pt x="0" y="0"/>
                </a:moveTo>
                <a:lnTo>
                  <a:pt x="1130360" y="0"/>
                </a:lnTo>
                <a:lnTo>
                  <a:pt x="1130360" y="1130360"/>
                </a:lnTo>
                <a:lnTo>
                  <a:pt x="0" y="113036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8349848" y="3533974"/>
            <a:ext cx="1237150" cy="1246213"/>
          </a:xfrm>
          <a:custGeom>
            <a:avLst/>
            <a:gdLst/>
            <a:ahLst/>
            <a:cxnLst/>
            <a:rect l="l" t="t" r="r" b="b"/>
            <a:pathLst>
              <a:path w="1237150" h="1246213">
                <a:moveTo>
                  <a:pt x="0" y="0"/>
                </a:moveTo>
                <a:lnTo>
                  <a:pt x="1237149" y="0"/>
                </a:lnTo>
                <a:lnTo>
                  <a:pt x="1237149" y="1246213"/>
                </a:lnTo>
                <a:lnTo>
                  <a:pt x="0" y="124621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2022369" y="3533974"/>
            <a:ext cx="1288398" cy="1070981"/>
          </a:xfrm>
          <a:custGeom>
            <a:avLst/>
            <a:gdLst/>
            <a:ahLst/>
            <a:cxnLst/>
            <a:rect l="l" t="t" r="r" b="b"/>
            <a:pathLst>
              <a:path w="1288398" h="1070981">
                <a:moveTo>
                  <a:pt x="0" y="0"/>
                </a:moveTo>
                <a:lnTo>
                  <a:pt x="1288398" y="0"/>
                </a:lnTo>
                <a:lnTo>
                  <a:pt x="1288398" y="1070981"/>
                </a:lnTo>
                <a:lnTo>
                  <a:pt x="0" y="107098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296270" y="3592627"/>
            <a:ext cx="1132600" cy="1132600"/>
          </a:xfrm>
          <a:custGeom>
            <a:avLst/>
            <a:gdLst/>
            <a:ahLst/>
            <a:cxnLst/>
            <a:rect l="l" t="t" r="r" b="b"/>
            <a:pathLst>
              <a:path w="1132600" h="1132600">
                <a:moveTo>
                  <a:pt x="0" y="0"/>
                </a:moveTo>
                <a:lnTo>
                  <a:pt x="1132600" y="0"/>
                </a:lnTo>
                <a:lnTo>
                  <a:pt x="1132600" y="1132601"/>
                </a:lnTo>
                <a:lnTo>
                  <a:pt x="0" y="1132601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4835354" y="1712322"/>
            <a:ext cx="8617293" cy="836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62"/>
              </a:lnSpc>
            </a:pPr>
            <a:r>
              <a:rPr lang="en-US" sz="4865">
                <a:solidFill>
                  <a:srgbClr val="048AFF"/>
                </a:solidFill>
                <a:latin typeface="Now Bold"/>
              </a:rPr>
              <a:t>Overview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3874" y="6193303"/>
            <a:ext cx="2590685" cy="729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52"/>
              </a:lnSpc>
            </a:pPr>
            <a:r>
              <a:rPr lang="en-US" sz="4145">
                <a:solidFill>
                  <a:srgbClr val="FFFFFF"/>
                </a:solidFill>
                <a:latin typeface="DM Sans"/>
              </a:rPr>
              <a:t>Objective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92046" y="5469460"/>
            <a:ext cx="1094341" cy="775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4585">
                <a:solidFill>
                  <a:srgbClr val="B100E8"/>
                </a:solidFill>
                <a:latin typeface="Now Bold"/>
              </a:rPr>
              <a:t>01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3797515" y="6317128"/>
            <a:ext cx="2618714" cy="115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9"/>
              </a:lnSpc>
            </a:pPr>
            <a:r>
              <a:rPr lang="en-US" sz="3999">
                <a:solidFill>
                  <a:srgbClr val="FFFFFF"/>
                </a:solidFill>
                <a:latin typeface="DM Sans"/>
              </a:rPr>
              <a:t>About</a:t>
            </a:r>
          </a:p>
          <a:p>
            <a:pPr algn="ctr">
              <a:lnSpc>
                <a:spcPts val="4519"/>
              </a:lnSpc>
            </a:pPr>
            <a:r>
              <a:rPr lang="en-US" sz="3999">
                <a:solidFill>
                  <a:srgbClr val="FFFFFF"/>
                </a:solidFill>
                <a:latin typeface="DM Sans"/>
              </a:rPr>
              <a:t>Company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586233" y="5469460"/>
            <a:ext cx="1094341" cy="775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4585">
                <a:solidFill>
                  <a:srgbClr val="B100E8"/>
                </a:solidFill>
                <a:latin typeface="Now Bold"/>
              </a:rPr>
              <a:t>02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426510" y="5469460"/>
            <a:ext cx="1094341" cy="784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4585">
                <a:solidFill>
                  <a:srgbClr val="B100E8"/>
                </a:solidFill>
                <a:latin typeface="Now Bold"/>
              </a:rPr>
              <a:t>03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456782" y="6299348"/>
            <a:ext cx="2810998" cy="115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9"/>
              </a:lnSpc>
            </a:pPr>
            <a:r>
              <a:rPr lang="en-US" sz="3999">
                <a:solidFill>
                  <a:srgbClr val="FFFFFF"/>
                </a:solidFill>
                <a:latin typeface="DM Sans"/>
              </a:rPr>
              <a:t>Data Req and Tools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216426" y="5459937"/>
            <a:ext cx="1094341" cy="784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4585">
                <a:solidFill>
                  <a:srgbClr val="B100E8"/>
                </a:solidFill>
                <a:latin typeface="Now Bold"/>
              </a:rPr>
              <a:t>04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277041" y="6299348"/>
            <a:ext cx="2810998" cy="588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9"/>
              </a:lnSpc>
            </a:pPr>
            <a:r>
              <a:rPr lang="en-US" sz="3999">
                <a:solidFill>
                  <a:srgbClr val="FFFFFF"/>
                </a:solidFill>
                <a:latin typeface="DM Sans"/>
              </a:rPr>
              <a:t>Insights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5942822" y="5459937"/>
            <a:ext cx="1094341" cy="784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4585">
                <a:solidFill>
                  <a:srgbClr val="B100E8"/>
                </a:solidFill>
                <a:latin typeface="Now Bold"/>
              </a:rPr>
              <a:t>05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866183" y="6317128"/>
            <a:ext cx="3247619" cy="115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9"/>
              </a:lnSpc>
            </a:pPr>
            <a:r>
              <a:rPr lang="en-US" sz="3999">
                <a:solidFill>
                  <a:srgbClr val="FFFFFF"/>
                </a:solidFill>
                <a:latin typeface="DM Sans"/>
              </a:rPr>
              <a:t>Recommendations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-6001244">
            <a:off x="10917706" y="7049713"/>
            <a:ext cx="14283863" cy="12962606"/>
          </a:xfrm>
          <a:custGeom>
            <a:avLst/>
            <a:gdLst/>
            <a:ahLst/>
            <a:cxnLst/>
            <a:rect l="l" t="t" r="r" b="b"/>
            <a:pathLst>
              <a:path w="14283863" h="12962606">
                <a:moveTo>
                  <a:pt x="0" y="0"/>
                </a:moveTo>
                <a:lnTo>
                  <a:pt x="14283863" y="0"/>
                </a:lnTo>
                <a:lnTo>
                  <a:pt x="14283863" y="12962606"/>
                </a:lnTo>
                <a:lnTo>
                  <a:pt x="0" y="129626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084654">
            <a:off x="-6628924" y="-8283079"/>
            <a:ext cx="12596877" cy="11431666"/>
          </a:xfrm>
          <a:custGeom>
            <a:avLst/>
            <a:gdLst/>
            <a:ahLst/>
            <a:cxnLst/>
            <a:rect l="l" t="t" r="r" b="b"/>
            <a:pathLst>
              <a:path w="12596877" h="11431666">
                <a:moveTo>
                  <a:pt x="0" y="0"/>
                </a:moveTo>
                <a:lnTo>
                  <a:pt x="12596877" y="0"/>
                </a:lnTo>
                <a:lnTo>
                  <a:pt x="12596877" y="11431667"/>
                </a:lnTo>
                <a:lnTo>
                  <a:pt x="0" y="114316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925236" y="5086350"/>
            <a:ext cx="6437528" cy="496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07"/>
              </a:lnSpc>
            </a:pPr>
            <a:r>
              <a:rPr lang="en-US" sz="2925">
                <a:solidFill>
                  <a:srgbClr val="B100E8"/>
                </a:solidFill>
                <a:latin typeface="Now Bold"/>
              </a:rPr>
              <a:t>For watching this presentation</a:t>
            </a:r>
          </a:p>
        </p:txBody>
      </p:sp>
      <p:sp>
        <p:nvSpPr>
          <p:cNvPr id="6" name="Freeform 6"/>
          <p:cNvSpPr/>
          <p:nvPr/>
        </p:nvSpPr>
        <p:spPr>
          <a:xfrm>
            <a:off x="14545481" y="-693771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458731" y="3627182"/>
            <a:ext cx="11370537" cy="1384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42"/>
              </a:lnSpc>
            </a:pPr>
            <a:r>
              <a:rPr lang="en-US" sz="8087">
                <a:solidFill>
                  <a:srgbClr val="048AFF"/>
                </a:solidFill>
                <a:latin typeface="Now Bold"/>
              </a:rPr>
              <a:t>THANK YOU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72463" y="5988177"/>
            <a:ext cx="3762016" cy="518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0"/>
              </a:lnSpc>
              <a:spcBef>
                <a:spcPct val="0"/>
              </a:spcBef>
            </a:pPr>
            <a:r>
              <a:rPr lang="en-US" sz="2850">
                <a:solidFill>
                  <a:srgbClr val="FFFFFF"/>
                </a:solidFill>
                <a:latin typeface="Poppins Semi-Bold"/>
              </a:rPr>
              <a:t>GeethikaPutcha</a:t>
            </a:r>
          </a:p>
        </p:txBody>
      </p:sp>
      <p:sp>
        <p:nvSpPr>
          <p:cNvPr id="9" name="Freeform 9"/>
          <p:cNvSpPr/>
          <p:nvPr/>
        </p:nvSpPr>
        <p:spPr>
          <a:xfrm>
            <a:off x="10127756" y="5983396"/>
            <a:ext cx="613446" cy="613446"/>
          </a:xfrm>
          <a:custGeom>
            <a:avLst/>
            <a:gdLst/>
            <a:ahLst/>
            <a:cxnLst/>
            <a:rect l="l" t="t" r="r" b="b"/>
            <a:pathLst>
              <a:path w="613446" h="613446">
                <a:moveTo>
                  <a:pt x="0" y="0"/>
                </a:moveTo>
                <a:lnTo>
                  <a:pt x="613446" y="0"/>
                </a:lnTo>
                <a:lnTo>
                  <a:pt x="613446" y="613446"/>
                </a:lnTo>
                <a:lnTo>
                  <a:pt x="0" y="6134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89719" y="-1276542"/>
            <a:ext cx="2556280" cy="2553085"/>
          </a:xfrm>
          <a:custGeom>
            <a:avLst/>
            <a:gdLst/>
            <a:ahLst/>
            <a:cxnLst/>
            <a:rect l="l" t="t" r="r" b="b"/>
            <a:pathLst>
              <a:path w="2556280" h="2553085">
                <a:moveTo>
                  <a:pt x="0" y="0"/>
                </a:moveTo>
                <a:lnTo>
                  <a:pt x="2556280" y="0"/>
                </a:lnTo>
                <a:lnTo>
                  <a:pt x="2556280" y="2553084"/>
                </a:lnTo>
                <a:lnTo>
                  <a:pt x="0" y="2553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2589020" y="0"/>
            <a:ext cx="8698393" cy="10400373"/>
            <a:chOff x="0" y="0"/>
            <a:chExt cx="8603361" cy="10286746"/>
          </a:xfrm>
        </p:grpSpPr>
        <p:sp>
          <p:nvSpPr>
            <p:cNvPr id="5" name="Freeform 5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t="-27458" r="-1536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7584476" y="8616204"/>
            <a:ext cx="4010261" cy="4005248"/>
          </a:xfrm>
          <a:custGeom>
            <a:avLst/>
            <a:gdLst/>
            <a:ahLst/>
            <a:cxnLst/>
            <a:rect l="l" t="t" r="r" b="b"/>
            <a:pathLst>
              <a:path w="4010261" h="4005248">
                <a:moveTo>
                  <a:pt x="0" y="0"/>
                </a:moveTo>
                <a:lnTo>
                  <a:pt x="4010261" y="0"/>
                </a:lnTo>
                <a:lnTo>
                  <a:pt x="4010261" y="4005248"/>
                </a:lnTo>
                <a:lnTo>
                  <a:pt x="0" y="4005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015472" y="933450"/>
            <a:ext cx="4933177" cy="888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73"/>
              </a:lnSpc>
            </a:pPr>
            <a:r>
              <a:rPr lang="en-US" sz="5160">
                <a:solidFill>
                  <a:srgbClr val="048AFF"/>
                </a:solidFill>
                <a:latin typeface="Now Bold"/>
              </a:rPr>
              <a:t>OBJECTIVE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2673" y="1937630"/>
            <a:ext cx="12246347" cy="7289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9183" lvl="1" indent="-339592">
              <a:lnSpc>
                <a:spcPts val="5253"/>
              </a:lnSpc>
              <a:buFont typeface="Arial"/>
              <a:buChar char="•"/>
            </a:pPr>
            <a:r>
              <a:rPr lang="en-US" sz="3145">
                <a:solidFill>
                  <a:srgbClr val="FFFFFF"/>
                </a:solidFill>
                <a:latin typeface="DM Sans"/>
              </a:rPr>
              <a:t>Atliq Hardware (imaginary company) is one of the leading computer hardware producers in India and well expanded in other countries too.</a:t>
            </a:r>
          </a:p>
          <a:p>
            <a:pPr marL="679183" lvl="1" indent="-339592">
              <a:lnSpc>
                <a:spcPts val="5253"/>
              </a:lnSpc>
              <a:buFont typeface="Arial"/>
              <a:buChar char="•"/>
            </a:pPr>
            <a:r>
              <a:rPr lang="en-US" sz="3145">
                <a:solidFill>
                  <a:srgbClr val="FFFFFF"/>
                </a:solidFill>
                <a:latin typeface="DM Sans"/>
              </a:rPr>
              <a:t>However, the management noticed that they do not get enough insights to make quick decisions.</a:t>
            </a:r>
          </a:p>
          <a:p>
            <a:pPr marL="679183" lvl="1" indent="-339592">
              <a:lnSpc>
                <a:spcPts val="5253"/>
              </a:lnSpc>
              <a:buFont typeface="Arial"/>
              <a:buChar char="•"/>
            </a:pPr>
            <a:r>
              <a:rPr lang="en-US" sz="3145">
                <a:solidFill>
                  <a:srgbClr val="FFFFFF"/>
                </a:solidFill>
                <a:latin typeface="DM Sans"/>
              </a:rPr>
              <a:t> They want to expand their data analytics team by adding several junior data analysts. </a:t>
            </a:r>
          </a:p>
          <a:p>
            <a:pPr marL="679183" lvl="1" indent="-339592">
              <a:lnSpc>
                <a:spcPts val="5253"/>
              </a:lnSpc>
              <a:buFont typeface="Arial"/>
              <a:buChar char="•"/>
            </a:pPr>
            <a:r>
              <a:rPr lang="en-US" sz="3145">
                <a:solidFill>
                  <a:srgbClr val="FFFFFF"/>
                </a:solidFill>
                <a:latin typeface="DM Sans"/>
              </a:rPr>
              <a:t>Tony Sharma, their data analytics director wanted to hire someone who is good at both tech and soft skills</a:t>
            </a:r>
          </a:p>
          <a:p>
            <a:pPr marL="679183" lvl="1" indent="-339592">
              <a:lnSpc>
                <a:spcPts val="5253"/>
              </a:lnSpc>
              <a:buFont typeface="Arial"/>
              <a:buChar char="•"/>
            </a:pPr>
            <a:r>
              <a:rPr lang="en-US" sz="3145">
                <a:solidFill>
                  <a:srgbClr val="FFFFFF"/>
                </a:solidFill>
                <a:latin typeface="DM Sans"/>
              </a:rPr>
              <a:t>Hence, he decided to conduct a SQL challenge which will help him understand both the skills.</a:t>
            </a:r>
          </a:p>
        </p:txBody>
      </p:sp>
      <p:sp>
        <p:nvSpPr>
          <p:cNvPr id="9" name="Freeform 9"/>
          <p:cNvSpPr/>
          <p:nvPr/>
        </p:nvSpPr>
        <p:spPr>
          <a:xfrm>
            <a:off x="-2057400" y="92583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7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792965" y="-4982246"/>
            <a:ext cx="8083465" cy="8073361"/>
          </a:xfrm>
          <a:custGeom>
            <a:avLst/>
            <a:gdLst/>
            <a:ahLst/>
            <a:cxnLst/>
            <a:rect l="l" t="t" r="r" b="b"/>
            <a:pathLst>
              <a:path w="8083465" h="8073361">
                <a:moveTo>
                  <a:pt x="0" y="0"/>
                </a:moveTo>
                <a:lnTo>
                  <a:pt x="8083465" y="0"/>
                </a:lnTo>
                <a:lnTo>
                  <a:pt x="8083465" y="8073361"/>
                </a:lnTo>
                <a:lnTo>
                  <a:pt x="0" y="80733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9197571" y="1805016"/>
            <a:ext cx="6108866" cy="122628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4" name="Group 4"/>
          <p:cNvGrpSpPr/>
          <p:nvPr/>
        </p:nvGrpSpPr>
        <p:grpSpPr>
          <a:xfrm>
            <a:off x="6420238" y="447997"/>
            <a:ext cx="5554666" cy="1357019"/>
            <a:chOff x="0" y="0"/>
            <a:chExt cx="1197243" cy="29248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97243" cy="292489"/>
            </a:xfrm>
            <a:custGeom>
              <a:avLst/>
              <a:gdLst/>
              <a:ahLst/>
              <a:cxnLst/>
              <a:rect l="l" t="t" r="r" b="b"/>
              <a:pathLst>
                <a:path w="1197243" h="292489">
                  <a:moveTo>
                    <a:pt x="32057" y="0"/>
                  </a:moveTo>
                  <a:lnTo>
                    <a:pt x="1165186" y="0"/>
                  </a:lnTo>
                  <a:cubicBezTo>
                    <a:pt x="1173688" y="0"/>
                    <a:pt x="1181842" y="3377"/>
                    <a:pt x="1187854" y="9389"/>
                  </a:cubicBezTo>
                  <a:cubicBezTo>
                    <a:pt x="1193865" y="15401"/>
                    <a:pt x="1197243" y="23555"/>
                    <a:pt x="1197243" y="32057"/>
                  </a:cubicBezTo>
                  <a:lnTo>
                    <a:pt x="1197243" y="260433"/>
                  </a:lnTo>
                  <a:cubicBezTo>
                    <a:pt x="1197243" y="278137"/>
                    <a:pt x="1182891" y="292489"/>
                    <a:pt x="1165186" y="292489"/>
                  </a:cubicBezTo>
                  <a:lnTo>
                    <a:pt x="32057" y="292489"/>
                  </a:lnTo>
                  <a:cubicBezTo>
                    <a:pt x="14352" y="292489"/>
                    <a:pt x="0" y="278137"/>
                    <a:pt x="0" y="260433"/>
                  </a:cubicBezTo>
                  <a:lnTo>
                    <a:pt x="0" y="32057"/>
                  </a:lnTo>
                  <a:cubicBezTo>
                    <a:pt x="0" y="14352"/>
                    <a:pt x="14352" y="0"/>
                    <a:pt x="32057" y="0"/>
                  </a:cubicBez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197243" cy="340114"/>
            </a:xfrm>
            <a:prstGeom prst="rect">
              <a:avLst/>
            </a:prstGeom>
          </p:spPr>
          <p:txBody>
            <a:bodyPr lIns="12403" tIns="12403" rIns="12403" bIns="12403" rtlCol="0" anchor="ctr"/>
            <a:lstStyle/>
            <a:p>
              <a:pPr algn="ctr">
                <a:lnSpc>
                  <a:spcPts val="3854"/>
                </a:lnSpc>
              </a:pPr>
              <a:r>
                <a:rPr lang="en-US" sz="2753">
                  <a:solidFill>
                    <a:srgbClr val="FFFFFF"/>
                  </a:solidFill>
                  <a:latin typeface="DM Sans Bold"/>
                </a:rPr>
                <a:t>ATLIQ HARDWARE PRODUCTS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09520" y="3012455"/>
            <a:ext cx="5577056" cy="6835899"/>
            <a:chOff x="0" y="0"/>
            <a:chExt cx="4371536" cy="535827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371535" cy="5358270"/>
            </a:xfrm>
            <a:custGeom>
              <a:avLst/>
              <a:gdLst/>
              <a:ahLst/>
              <a:cxnLst/>
              <a:rect l="l" t="t" r="r" b="b"/>
              <a:pathLst>
                <a:path w="4371535" h="5358270">
                  <a:moveTo>
                    <a:pt x="0" y="0"/>
                  </a:moveTo>
                  <a:lnTo>
                    <a:pt x="4371535" y="0"/>
                  </a:lnTo>
                  <a:lnTo>
                    <a:pt x="4371535" y="5358270"/>
                  </a:lnTo>
                  <a:lnTo>
                    <a:pt x="0" y="5358270"/>
                  </a:ln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4371536" cy="5358270"/>
            </a:xfrm>
            <a:prstGeom prst="rect">
              <a:avLst/>
            </a:prstGeom>
          </p:spPr>
          <p:txBody>
            <a:bodyPr lIns="37209" tIns="37209" rIns="37209" bIns="37209" rtlCol="0" anchor="ctr"/>
            <a:lstStyle/>
            <a:p>
              <a:pPr algn="ctr">
                <a:lnSpc>
                  <a:spcPts val="3372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74681" y="3349489"/>
            <a:ext cx="5577056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N&amp;S</a:t>
            </a:r>
          </a:p>
        </p:txBody>
      </p:sp>
      <p:sp>
        <p:nvSpPr>
          <p:cNvPr id="11" name="TextBox 11"/>
          <p:cNvSpPr txBox="1"/>
          <p:nvPr/>
        </p:nvSpPr>
        <p:spPr>
          <a:xfrm rot="-5400000">
            <a:off x="2588466" y="4246494"/>
            <a:ext cx="107328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74681" y="5067300"/>
            <a:ext cx="5577056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-------------</a:t>
            </a:r>
          </a:p>
        </p:txBody>
      </p:sp>
      <p:sp>
        <p:nvSpPr>
          <p:cNvPr id="13" name="TextBox 13"/>
          <p:cNvSpPr txBox="1"/>
          <p:nvPr/>
        </p:nvSpPr>
        <p:spPr>
          <a:xfrm rot="5400000">
            <a:off x="394495" y="5784437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</a:t>
            </a:r>
          </a:p>
        </p:txBody>
      </p:sp>
      <p:sp>
        <p:nvSpPr>
          <p:cNvPr id="14" name="TextBox 14"/>
          <p:cNvSpPr txBox="1"/>
          <p:nvPr/>
        </p:nvSpPr>
        <p:spPr>
          <a:xfrm rot="5400000">
            <a:off x="3964004" y="5777705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450188" y="6864351"/>
            <a:ext cx="1801551" cy="806553"/>
            <a:chOff x="0" y="0"/>
            <a:chExt cx="388303" cy="17384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88303" cy="173843"/>
            </a:xfrm>
            <a:custGeom>
              <a:avLst/>
              <a:gdLst/>
              <a:ahLst/>
              <a:cxnLst/>
              <a:rect l="l" t="t" r="r" b="b"/>
              <a:pathLst>
                <a:path w="388303" h="173843">
                  <a:moveTo>
                    <a:pt x="86922" y="0"/>
                  </a:moveTo>
                  <a:lnTo>
                    <a:pt x="301382" y="0"/>
                  </a:lnTo>
                  <a:cubicBezTo>
                    <a:pt x="349387" y="0"/>
                    <a:pt x="388303" y="38916"/>
                    <a:pt x="388303" y="86922"/>
                  </a:cubicBezTo>
                  <a:lnTo>
                    <a:pt x="388303" y="86922"/>
                  </a:lnTo>
                  <a:cubicBezTo>
                    <a:pt x="388303" y="134927"/>
                    <a:pt x="349387" y="173843"/>
                    <a:pt x="301382" y="173843"/>
                  </a:cubicBezTo>
                  <a:lnTo>
                    <a:pt x="86922" y="173843"/>
                  </a:lnTo>
                  <a:cubicBezTo>
                    <a:pt x="38916" y="173843"/>
                    <a:pt x="0" y="134927"/>
                    <a:pt x="0" y="86922"/>
                  </a:cubicBezTo>
                  <a:lnTo>
                    <a:pt x="0" y="86922"/>
                  </a:lnTo>
                  <a:cubicBezTo>
                    <a:pt x="0" y="38916"/>
                    <a:pt x="38916" y="0"/>
                    <a:pt x="86922" y="0"/>
                  </a:cubicBez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388303" cy="221468"/>
            </a:xfrm>
            <a:prstGeom prst="rect">
              <a:avLst/>
            </a:prstGeom>
          </p:spPr>
          <p:txBody>
            <a:bodyPr lIns="12403" tIns="12403" rIns="12403" bIns="12403" rtlCol="0" anchor="ctr"/>
            <a:lstStyle/>
            <a:p>
              <a:pPr algn="ctr">
                <a:lnSpc>
                  <a:spcPts val="3854"/>
                </a:lnSpc>
              </a:pPr>
              <a:r>
                <a:rPr lang="en-US" sz="2753">
                  <a:solidFill>
                    <a:srgbClr val="FFFFFF"/>
                  </a:solidFill>
                  <a:latin typeface="DM Sans Bold"/>
                </a:rPr>
                <a:t>Storage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3731271" y="6973984"/>
            <a:ext cx="2089976" cy="806553"/>
            <a:chOff x="0" y="0"/>
            <a:chExt cx="450470" cy="17384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50470" cy="173843"/>
            </a:xfrm>
            <a:custGeom>
              <a:avLst/>
              <a:gdLst/>
              <a:ahLst/>
              <a:cxnLst/>
              <a:rect l="l" t="t" r="r" b="b"/>
              <a:pathLst>
                <a:path w="450470" h="173843">
                  <a:moveTo>
                    <a:pt x="85199" y="0"/>
                  </a:moveTo>
                  <a:lnTo>
                    <a:pt x="365271" y="0"/>
                  </a:lnTo>
                  <a:cubicBezTo>
                    <a:pt x="412325" y="0"/>
                    <a:pt x="450470" y="38145"/>
                    <a:pt x="450470" y="85199"/>
                  </a:cubicBezTo>
                  <a:lnTo>
                    <a:pt x="450470" y="88644"/>
                  </a:lnTo>
                  <a:cubicBezTo>
                    <a:pt x="450470" y="135698"/>
                    <a:pt x="412325" y="173843"/>
                    <a:pt x="365271" y="173843"/>
                  </a:cubicBezTo>
                  <a:lnTo>
                    <a:pt x="85199" y="173843"/>
                  </a:lnTo>
                  <a:cubicBezTo>
                    <a:pt x="38145" y="173843"/>
                    <a:pt x="0" y="135698"/>
                    <a:pt x="0" y="88644"/>
                  </a:cubicBezTo>
                  <a:lnTo>
                    <a:pt x="0" y="85199"/>
                  </a:lnTo>
                  <a:cubicBezTo>
                    <a:pt x="0" y="38145"/>
                    <a:pt x="38145" y="0"/>
                    <a:pt x="85199" y="0"/>
                  </a:cubicBez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450470" cy="221468"/>
            </a:xfrm>
            <a:prstGeom prst="rect">
              <a:avLst/>
            </a:prstGeom>
          </p:spPr>
          <p:txBody>
            <a:bodyPr lIns="12403" tIns="12403" rIns="12403" bIns="12403" rtlCol="0" anchor="ctr"/>
            <a:lstStyle/>
            <a:p>
              <a:pPr algn="ctr">
                <a:lnSpc>
                  <a:spcPts val="3854"/>
                </a:lnSpc>
              </a:pPr>
              <a:r>
                <a:rPr lang="en-US" sz="2753">
                  <a:solidFill>
                    <a:srgbClr val="FFFFFF"/>
                  </a:solidFill>
                  <a:latin typeface="DM Sans Bold"/>
                </a:rPr>
                <a:t>Networking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420238" y="3031300"/>
            <a:ext cx="5577056" cy="6835899"/>
            <a:chOff x="0" y="0"/>
            <a:chExt cx="4371536" cy="535827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371535" cy="5358270"/>
            </a:xfrm>
            <a:custGeom>
              <a:avLst/>
              <a:gdLst/>
              <a:ahLst/>
              <a:cxnLst/>
              <a:rect l="l" t="t" r="r" b="b"/>
              <a:pathLst>
                <a:path w="4371535" h="5358270">
                  <a:moveTo>
                    <a:pt x="0" y="0"/>
                  </a:moveTo>
                  <a:lnTo>
                    <a:pt x="4371535" y="0"/>
                  </a:lnTo>
                  <a:lnTo>
                    <a:pt x="4371535" y="5358270"/>
                  </a:lnTo>
                  <a:lnTo>
                    <a:pt x="0" y="5358270"/>
                  </a:ln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0"/>
              <a:ext cx="4371536" cy="5358270"/>
            </a:xfrm>
            <a:prstGeom prst="rect">
              <a:avLst/>
            </a:prstGeom>
          </p:spPr>
          <p:txBody>
            <a:bodyPr lIns="37209" tIns="37209" rIns="37209" bIns="37209" rtlCol="0" anchor="ctr"/>
            <a:lstStyle/>
            <a:p>
              <a:pPr algn="ctr">
                <a:lnSpc>
                  <a:spcPts val="3372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6542287" y="3349489"/>
            <a:ext cx="5577056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P&amp;A</a:t>
            </a:r>
          </a:p>
        </p:txBody>
      </p:sp>
      <p:sp>
        <p:nvSpPr>
          <p:cNvPr id="25" name="TextBox 25"/>
          <p:cNvSpPr txBox="1"/>
          <p:nvPr/>
        </p:nvSpPr>
        <p:spPr>
          <a:xfrm rot="-5400000">
            <a:off x="8756073" y="4246494"/>
            <a:ext cx="107328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542287" y="5067300"/>
            <a:ext cx="5577056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-------------</a:t>
            </a:r>
          </a:p>
        </p:txBody>
      </p:sp>
      <p:sp>
        <p:nvSpPr>
          <p:cNvPr id="27" name="TextBox 27"/>
          <p:cNvSpPr txBox="1"/>
          <p:nvPr/>
        </p:nvSpPr>
        <p:spPr>
          <a:xfrm rot="5400000">
            <a:off x="6562102" y="5784437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</a:t>
            </a:r>
          </a:p>
        </p:txBody>
      </p:sp>
      <p:sp>
        <p:nvSpPr>
          <p:cNvPr id="28" name="TextBox 28"/>
          <p:cNvSpPr txBox="1"/>
          <p:nvPr/>
        </p:nvSpPr>
        <p:spPr>
          <a:xfrm rot="5400000">
            <a:off x="10131611" y="5777705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6617794" y="6889222"/>
            <a:ext cx="2154071" cy="806553"/>
            <a:chOff x="0" y="0"/>
            <a:chExt cx="464285" cy="17384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64285" cy="173843"/>
            </a:xfrm>
            <a:custGeom>
              <a:avLst/>
              <a:gdLst/>
              <a:ahLst/>
              <a:cxnLst/>
              <a:rect l="l" t="t" r="r" b="b"/>
              <a:pathLst>
                <a:path w="464285" h="173843">
                  <a:moveTo>
                    <a:pt x="82664" y="0"/>
                  </a:moveTo>
                  <a:lnTo>
                    <a:pt x="381621" y="0"/>
                  </a:lnTo>
                  <a:cubicBezTo>
                    <a:pt x="427275" y="0"/>
                    <a:pt x="464285" y="37010"/>
                    <a:pt x="464285" y="82664"/>
                  </a:cubicBezTo>
                  <a:lnTo>
                    <a:pt x="464285" y="91179"/>
                  </a:lnTo>
                  <a:cubicBezTo>
                    <a:pt x="464285" y="136833"/>
                    <a:pt x="427275" y="173843"/>
                    <a:pt x="381621" y="173843"/>
                  </a:cubicBezTo>
                  <a:lnTo>
                    <a:pt x="82664" y="173843"/>
                  </a:lnTo>
                  <a:cubicBezTo>
                    <a:pt x="37010" y="173843"/>
                    <a:pt x="0" y="136833"/>
                    <a:pt x="0" y="91179"/>
                  </a:cubicBezTo>
                  <a:lnTo>
                    <a:pt x="0" y="82664"/>
                  </a:lnTo>
                  <a:cubicBezTo>
                    <a:pt x="0" y="37010"/>
                    <a:pt x="37010" y="0"/>
                    <a:pt x="82664" y="0"/>
                  </a:cubicBez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47625"/>
              <a:ext cx="464285" cy="221468"/>
            </a:xfrm>
            <a:prstGeom prst="rect">
              <a:avLst/>
            </a:prstGeom>
          </p:spPr>
          <p:txBody>
            <a:bodyPr lIns="12403" tIns="12403" rIns="12403" bIns="12403" rtlCol="0" anchor="ctr"/>
            <a:lstStyle/>
            <a:p>
              <a:pPr algn="ctr">
                <a:lnSpc>
                  <a:spcPts val="3854"/>
                </a:lnSpc>
              </a:pPr>
              <a:r>
                <a:rPr lang="en-US" sz="2753">
                  <a:solidFill>
                    <a:srgbClr val="FFFFFF"/>
                  </a:solidFill>
                  <a:latin typeface="DM Sans Bold"/>
                </a:rPr>
                <a:t>Peripherals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898877" y="6889222"/>
            <a:ext cx="2098417" cy="806553"/>
            <a:chOff x="0" y="0"/>
            <a:chExt cx="452289" cy="173843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52289" cy="173843"/>
            </a:xfrm>
            <a:custGeom>
              <a:avLst/>
              <a:gdLst/>
              <a:ahLst/>
              <a:cxnLst/>
              <a:rect l="l" t="t" r="r" b="b"/>
              <a:pathLst>
                <a:path w="452289" h="173843">
                  <a:moveTo>
                    <a:pt x="84856" y="0"/>
                  </a:moveTo>
                  <a:lnTo>
                    <a:pt x="367433" y="0"/>
                  </a:lnTo>
                  <a:cubicBezTo>
                    <a:pt x="414298" y="0"/>
                    <a:pt x="452289" y="37992"/>
                    <a:pt x="452289" y="84856"/>
                  </a:cubicBezTo>
                  <a:lnTo>
                    <a:pt x="452289" y="88987"/>
                  </a:lnTo>
                  <a:cubicBezTo>
                    <a:pt x="452289" y="135852"/>
                    <a:pt x="414298" y="173843"/>
                    <a:pt x="367433" y="173843"/>
                  </a:cubicBezTo>
                  <a:lnTo>
                    <a:pt x="84856" y="173843"/>
                  </a:lnTo>
                  <a:cubicBezTo>
                    <a:pt x="37992" y="173843"/>
                    <a:pt x="0" y="135852"/>
                    <a:pt x="0" y="88987"/>
                  </a:cubicBezTo>
                  <a:lnTo>
                    <a:pt x="0" y="84856"/>
                  </a:lnTo>
                  <a:cubicBezTo>
                    <a:pt x="0" y="37992"/>
                    <a:pt x="37992" y="0"/>
                    <a:pt x="84856" y="0"/>
                  </a:cubicBez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47625"/>
              <a:ext cx="452289" cy="221468"/>
            </a:xfrm>
            <a:prstGeom prst="rect">
              <a:avLst/>
            </a:prstGeom>
          </p:spPr>
          <p:txBody>
            <a:bodyPr lIns="12403" tIns="12403" rIns="12403" bIns="12403" rtlCol="0" anchor="ctr"/>
            <a:lstStyle/>
            <a:p>
              <a:pPr algn="ctr">
                <a:lnSpc>
                  <a:spcPts val="3854"/>
                </a:lnSpc>
              </a:pPr>
              <a:r>
                <a:rPr lang="en-US" sz="2753">
                  <a:solidFill>
                    <a:srgbClr val="FFFFFF"/>
                  </a:solidFill>
                  <a:latin typeface="DM Sans Bold"/>
                </a:rPr>
                <a:t>Accessories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517909" y="3031300"/>
            <a:ext cx="5577056" cy="6842631"/>
            <a:chOff x="0" y="0"/>
            <a:chExt cx="4371536" cy="5363547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371535" cy="5363547"/>
            </a:xfrm>
            <a:custGeom>
              <a:avLst/>
              <a:gdLst/>
              <a:ahLst/>
              <a:cxnLst/>
              <a:rect l="l" t="t" r="r" b="b"/>
              <a:pathLst>
                <a:path w="4371535" h="5363547">
                  <a:moveTo>
                    <a:pt x="0" y="0"/>
                  </a:moveTo>
                  <a:lnTo>
                    <a:pt x="4371535" y="0"/>
                  </a:lnTo>
                  <a:lnTo>
                    <a:pt x="4371535" y="5363547"/>
                  </a:lnTo>
                  <a:lnTo>
                    <a:pt x="0" y="5363547"/>
                  </a:ln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0"/>
              <a:ext cx="4371536" cy="5363547"/>
            </a:xfrm>
            <a:prstGeom prst="rect">
              <a:avLst/>
            </a:prstGeom>
          </p:spPr>
          <p:txBody>
            <a:bodyPr lIns="37209" tIns="37209" rIns="37209" bIns="37209" rtlCol="0" anchor="ctr"/>
            <a:lstStyle/>
            <a:p>
              <a:pPr algn="ctr">
                <a:lnSpc>
                  <a:spcPts val="3372"/>
                </a:lnSpc>
              </a:pPr>
              <a:endParaRPr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2465795" y="3342756"/>
            <a:ext cx="5577056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PC</a:t>
            </a:r>
          </a:p>
        </p:txBody>
      </p:sp>
      <p:sp>
        <p:nvSpPr>
          <p:cNvPr id="39" name="TextBox 39"/>
          <p:cNvSpPr txBox="1"/>
          <p:nvPr/>
        </p:nvSpPr>
        <p:spPr>
          <a:xfrm rot="-5400000">
            <a:off x="14679581" y="4239762"/>
            <a:ext cx="107328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2465795" y="5060568"/>
            <a:ext cx="5577056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-------------</a:t>
            </a:r>
          </a:p>
        </p:txBody>
      </p:sp>
      <p:sp>
        <p:nvSpPr>
          <p:cNvPr id="41" name="TextBox 41"/>
          <p:cNvSpPr txBox="1"/>
          <p:nvPr/>
        </p:nvSpPr>
        <p:spPr>
          <a:xfrm rot="5400000">
            <a:off x="12485610" y="5777705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</a:t>
            </a:r>
          </a:p>
        </p:txBody>
      </p:sp>
      <p:sp>
        <p:nvSpPr>
          <p:cNvPr id="42" name="TextBox 42"/>
          <p:cNvSpPr txBox="1"/>
          <p:nvPr/>
        </p:nvSpPr>
        <p:spPr>
          <a:xfrm rot="5400000">
            <a:off x="16055119" y="5770972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12539328" y="6864351"/>
            <a:ext cx="2154071" cy="806553"/>
            <a:chOff x="0" y="0"/>
            <a:chExt cx="464285" cy="173843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464285" cy="173843"/>
            </a:xfrm>
            <a:custGeom>
              <a:avLst/>
              <a:gdLst/>
              <a:ahLst/>
              <a:cxnLst/>
              <a:rect l="l" t="t" r="r" b="b"/>
              <a:pathLst>
                <a:path w="464285" h="173843">
                  <a:moveTo>
                    <a:pt x="82664" y="0"/>
                  </a:moveTo>
                  <a:lnTo>
                    <a:pt x="381621" y="0"/>
                  </a:lnTo>
                  <a:cubicBezTo>
                    <a:pt x="427275" y="0"/>
                    <a:pt x="464285" y="37010"/>
                    <a:pt x="464285" y="82664"/>
                  </a:cubicBezTo>
                  <a:lnTo>
                    <a:pt x="464285" y="91179"/>
                  </a:lnTo>
                  <a:cubicBezTo>
                    <a:pt x="464285" y="136833"/>
                    <a:pt x="427275" y="173843"/>
                    <a:pt x="381621" y="173843"/>
                  </a:cubicBezTo>
                  <a:lnTo>
                    <a:pt x="82664" y="173843"/>
                  </a:lnTo>
                  <a:cubicBezTo>
                    <a:pt x="37010" y="173843"/>
                    <a:pt x="0" y="136833"/>
                    <a:pt x="0" y="91179"/>
                  </a:cubicBezTo>
                  <a:lnTo>
                    <a:pt x="0" y="82664"/>
                  </a:lnTo>
                  <a:cubicBezTo>
                    <a:pt x="0" y="37010"/>
                    <a:pt x="37010" y="0"/>
                    <a:pt x="82664" y="0"/>
                  </a:cubicBez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47625"/>
              <a:ext cx="464285" cy="221468"/>
            </a:xfrm>
            <a:prstGeom prst="rect">
              <a:avLst/>
            </a:prstGeom>
          </p:spPr>
          <p:txBody>
            <a:bodyPr lIns="12403" tIns="12403" rIns="12403" bIns="12403" rtlCol="0" anchor="ctr"/>
            <a:lstStyle/>
            <a:p>
              <a:pPr algn="ctr">
                <a:lnSpc>
                  <a:spcPts val="3854"/>
                </a:lnSpc>
              </a:pPr>
              <a:r>
                <a:rPr lang="en-US" sz="2753">
                  <a:solidFill>
                    <a:srgbClr val="FFFFFF"/>
                  </a:solidFill>
                  <a:latin typeface="DM Sans Bold"/>
                </a:rPr>
                <a:t>Notebook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5874499" y="6864351"/>
            <a:ext cx="2220466" cy="806553"/>
            <a:chOff x="0" y="0"/>
            <a:chExt cx="478595" cy="173843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478595" cy="173843"/>
            </a:xfrm>
            <a:custGeom>
              <a:avLst/>
              <a:gdLst/>
              <a:ahLst/>
              <a:cxnLst/>
              <a:rect l="l" t="t" r="r" b="b"/>
              <a:pathLst>
                <a:path w="478595" h="173843">
                  <a:moveTo>
                    <a:pt x="80192" y="0"/>
                  </a:moveTo>
                  <a:lnTo>
                    <a:pt x="398403" y="0"/>
                  </a:lnTo>
                  <a:cubicBezTo>
                    <a:pt x="442692" y="0"/>
                    <a:pt x="478595" y="35903"/>
                    <a:pt x="478595" y="80192"/>
                  </a:cubicBezTo>
                  <a:lnTo>
                    <a:pt x="478595" y="93651"/>
                  </a:lnTo>
                  <a:cubicBezTo>
                    <a:pt x="478595" y="137940"/>
                    <a:pt x="442692" y="173843"/>
                    <a:pt x="398403" y="173843"/>
                  </a:cubicBezTo>
                  <a:lnTo>
                    <a:pt x="80192" y="173843"/>
                  </a:lnTo>
                  <a:cubicBezTo>
                    <a:pt x="58924" y="173843"/>
                    <a:pt x="38527" y="165394"/>
                    <a:pt x="23488" y="150355"/>
                  </a:cubicBezTo>
                  <a:cubicBezTo>
                    <a:pt x="8449" y="135316"/>
                    <a:pt x="0" y="114919"/>
                    <a:pt x="0" y="93651"/>
                  </a:cubicBezTo>
                  <a:lnTo>
                    <a:pt x="0" y="80192"/>
                  </a:lnTo>
                  <a:cubicBezTo>
                    <a:pt x="0" y="35903"/>
                    <a:pt x="35903" y="0"/>
                    <a:pt x="80192" y="0"/>
                  </a:cubicBezTo>
                  <a:close/>
                </a:path>
              </a:pathLst>
            </a:custGeom>
            <a:solidFill>
              <a:srgbClr val="8E77F8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-47625"/>
              <a:ext cx="478595" cy="221468"/>
            </a:xfrm>
            <a:prstGeom prst="rect">
              <a:avLst/>
            </a:prstGeom>
          </p:spPr>
          <p:txBody>
            <a:bodyPr lIns="12403" tIns="12403" rIns="12403" bIns="12403" rtlCol="0" anchor="ctr"/>
            <a:lstStyle/>
            <a:p>
              <a:pPr algn="ctr">
                <a:lnSpc>
                  <a:spcPts val="3854"/>
                </a:lnSpc>
              </a:pPr>
              <a:r>
                <a:rPr lang="en-US" sz="2753">
                  <a:solidFill>
                    <a:srgbClr val="FFFFFF"/>
                  </a:solidFill>
                  <a:latin typeface="DM Sans Bold"/>
                </a:rPr>
                <a:t>Desktop</a:t>
              </a:r>
            </a:p>
          </p:txBody>
        </p:sp>
      </p:grpSp>
      <p:sp>
        <p:nvSpPr>
          <p:cNvPr id="49" name="TextBox 49"/>
          <p:cNvSpPr txBox="1"/>
          <p:nvPr/>
        </p:nvSpPr>
        <p:spPr>
          <a:xfrm rot="5400000">
            <a:off x="-626268" y="8063174"/>
            <a:ext cx="1989135" cy="14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--------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696944" y="7767106"/>
            <a:ext cx="2144003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---External Solid State Drives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450188" y="8893175"/>
            <a:ext cx="2144003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---'USB Flash Drives'</a:t>
            </a:r>
          </a:p>
        </p:txBody>
      </p:sp>
      <p:sp>
        <p:nvSpPr>
          <p:cNvPr id="52" name="TextBox 52"/>
          <p:cNvSpPr txBox="1"/>
          <p:nvPr/>
        </p:nvSpPr>
        <p:spPr>
          <a:xfrm rot="5400000">
            <a:off x="2860761" y="8305109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-------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817228" y="8119531"/>
            <a:ext cx="1425506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---'Wi fi  extender's</a:t>
            </a:r>
          </a:p>
        </p:txBody>
      </p:sp>
      <p:sp>
        <p:nvSpPr>
          <p:cNvPr id="54" name="TextBox 54"/>
          <p:cNvSpPr txBox="1"/>
          <p:nvPr/>
        </p:nvSpPr>
        <p:spPr>
          <a:xfrm rot="5400000">
            <a:off x="5917576" y="8305109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-------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6768831" y="7632804"/>
            <a:ext cx="214400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---Internal HDD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6864550" y="8220673"/>
            <a:ext cx="214400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---Graphic Card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6627863" y="8808543"/>
            <a:ext cx="214400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---Processors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6768831" y="9396412"/>
            <a:ext cx="214400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---MotherBoard</a:t>
            </a:r>
          </a:p>
        </p:txBody>
      </p:sp>
      <p:sp>
        <p:nvSpPr>
          <p:cNvPr id="59" name="TextBox 59"/>
          <p:cNvSpPr txBox="1"/>
          <p:nvPr/>
        </p:nvSpPr>
        <p:spPr>
          <a:xfrm rot="5400000">
            <a:off x="9174637" y="8230395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-------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9779797" y="7829155"/>
            <a:ext cx="183075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---Mouse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9853292" y="8401845"/>
            <a:ext cx="214400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---Keyboard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9779797" y="8970170"/>
            <a:ext cx="214400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---Batteries</a:t>
            </a:r>
          </a:p>
        </p:txBody>
      </p:sp>
      <p:sp>
        <p:nvSpPr>
          <p:cNvPr id="63" name="TextBox 63"/>
          <p:cNvSpPr txBox="1"/>
          <p:nvPr/>
        </p:nvSpPr>
        <p:spPr>
          <a:xfrm rot="5400000">
            <a:off x="12068409" y="8200036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-------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12673570" y="7798796"/>
            <a:ext cx="290301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---Personal Laptop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2747064" y="8371486"/>
            <a:ext cx="282952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---Business Laptop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2673570" y="8939811"/>
            <a:ext cx="290301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---Gaming Laptop</a:t>
            </a:r>
          </a:p>
        </p:txBody>
      </p:sp>
      <p:sp>
        <p:nvSpPr>
          <p:cNvPr id="67" name="TextBox 67"/>
          <p:cNvSpPr txBox="1"/>
          <p:nvPr/>
        </p:nvSpPr>
        <p:spPr>
          <a:xfrm rot="5400000">
            <a:off x="15202631" y="8305109"/>
            <a:ext cx="1989135" cy="720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FFFFF"/>
                </a:solidFill>
                <a:latin typeface="DM Sans"/>
              </a:rPr>
              <a:t>-------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5881286" y="7829155"/>
            <a:ext cx="2027412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---Personal Desktop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5849412" y="8862816"/>
            <a:ext cx="2059287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DM Sans"/>
              </a:rPr>
              <a:t>---Business Laptop</a:t>
            </a:r>
          </a:p>
        </p:txBody>
      </p:sp>
      <p:sp>
        <p:nvSpPr>
          <p:cNvPr id="70" name="AutoShape 70"/>
          <p:cNvSpPr/>
          <p:nvPr/>
        </p:nvSpPr>
        <p:spPr>
          <a:xfrm>
            <a:off x="9197571" y="1805016"/>
            <a:ext cx="11195" cy="122628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71" name="AutoShape 71"/>
          <p:cNvSpPr/>
          <p:nvPr/>
        </p:nvSpPr>
        <p:spPr>
          <a:xfrm flipH="1">
            <a:off x="3098048" y="1805016"/>
            <a:ext cx="6099523" cy="120743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279880" y="-1529854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367305" y="1774590"/>
            <a:ext cx="5139605" cy="6693439"/>
          </a:xfrm>
          <a:custGeom>
            <a:avLst/>
            <a:gdLst/>
            <a:ahLst/>
            <a:cxnLst/>
            <a:rect l="l" t="t" r="r" b="b"/>
            <a:pathLst>
              <a:path w="5139605" h="6693439">
                <a:moveTo>
                  <a:pt x="0" y="0"/>
                </a:moveTo>
                <a:lnTo>
                  <a:pt x="5139604" y="0"/>
                </a:lnTo>
                <a:lnTo>
                  <a:pt x="5139604" y="6693439"/>
                </a:lnTo>
                <a:lnTo>
                  <a:pt x="0" y="66934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339419" y="3457958"/>
            <a:ext cx="4948581" cy="6829042"/>
          </a:xfrm>
          <a:custGeom>
            <a:avLst/>
            <a:gdLst/>
            <a:ahLst/>
            <a:cxnLst/>
            <a:rect l="l" t="t" r="r" b="b"/>
            <a:pathLst>
              <a:path w="4948581" h="6829042">
                <a:moveTo>
                  <a:pt x="0" y="0"/>
                </a:moveTo>
                <a:lnTo>
                  <a:pt x="4948581" y="0"/>
                </a:lnTo>
                <a:lnTo>
                  <a:pt x="4948581" y="6829042"/>
                </a:lnTo>
                <a:lnTo>
                  <a:pt x="0" y="68290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633710" y="8634778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144000" y="8468029"/>
            <a:ext cx="1542226" cy="1542226"/>
          </a:xfrm>
          <a:custGeom>
            <a:avLst/>
            <a:gdLst/>
            <a:ahLst/>
            <a:cxnLst/>
            <a:rect l="l" t="t" r="r" b="b"/>
            <a:pathLst>
              <a:path w="1542226" h="1542226">
                <a:moveTo>
                  <a:pt x="0" y="0"/>
                </a:moveTo>
                <a:lnTo>
                  <a:pt x="1542226" y="0"/>
                </a:lnTo>
                <a:lnTo>
                  <a:pt x="1542226" y="1542226"/>
                </a:lnTo>
                <a:lnTo>
                  <a:pt x="0" y="15422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958506" y="8634778"/>
            <a:ext cx="1849224" cy="1218197"/>
          </a:xfrm>
          <a:custGeom>
            <a:avLst/>
            <a:gdLst/>
            <a:ahLst/>
            <a:cxnLst/>
            <a:rect l="l" t="t" r="r" b="b"/>
            <a:pathLst>
              <a:path w="1849224" h="1218197">
                <a:moveTo>
                  <a:pt x="0" y="0"/>
                </a:moveTo>
                <a:lnTo>
                  <a:pt x="1849224" y="0"/>
                </a:lnTo>
                <a:lnTo>
                  <a:pt x="1849224" y="1218197"/>
                </a:lnTo>
                <a:lnTo>
                  <a:pt x="0" y="121819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519654" y="2339962"/>
            <a:ext cx="8624346" cy="7189583"/>
          </a:xfrm>
          <a:custGeom>
            <a:avLst/>
            <a:gdLst/>
            <a:ahLst/>
            <a:cxnLst/>
            <a:rect l="l" t="t" r="r" b="b"/>
            <a:pathLst>
              <a:path w="8624346" h="7189583">
                <a:moveTo>
                  <a:pt x="0" y="0"/>
                </a:moveTo>
                <a:lnTo>
                  <a:pt x="8624346" y="0"/>
                </a:lnTo>
                <a:lnTo>
                  <a:pt x="8624346" y="7189583"/>
                </a:lnTo>
                <a:lnTo>
                  <a:pt x="0" y="71895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885758"/>
            <a:ext cx="9644132" cy="888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73"/>
              </a:lnSpc>
            </a:pPr>
            <a:r>
              <a:rPr lang="en-US" sz="5160">
                <a:solidFill>
                  <a:srgbClr val="048AFF"/>
                </a:solidFill>
                <a:latin typeface="Now Bold"/>
              </a:rPr>
              <a:t>Data Requests and Tools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89719" y="-1276542"/>
            <a:ext cx="2556280" cy="2553085"/>
          </a:xfrm>
          <a:custGeom>
            <a:avLst/>
            <a:gdLst/>
            <a:ahLst/>
            <a:cxnLst/>
            <a:rect l="l" t="t" r="r" b="b"/>
            <a:pathLst>
              <a:path w="2556280" h="2553085">
                <a:moveTo>
                  <a:pt x="0" y="0"/>
                </a:moveTo>
                <a:lnTo>
                  <a:pt x="2556280" y="0"/>
                </a:lnTo>
                <a:lnTo>
                  <a:pt x="2556280" y="2553084"/>
                </a:lnTo>
                <a:lnTo>
                  <a:pt x="0" y="2553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9589607" y="-113373"/>
            <a:ext cx="8698393" cy="10400373"/>
            <a:chOff x="0" y="0"/>
            <a:chExt cx="8603361" cy="10286746"/>
          </a:xfrm>
        </p:grpSpPr>
        <p:sp>
          <p:nvSpPr>
            <p:cNvPr id="5" name="Freeform 5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39731" r="-39731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7584476" y="8616204"/>
            <a:ext cx="4010261" cy="4005248"/>
          </a:xfrm>
          <a:custGeom>
            <a:avLst/>
            <a:gdLst/>
            <a:ahLst/>
            <a:cxnLst/>
            <a:rect l="l" t="t" r="r" b="b"/>
            <a:pathLst>
              <a:path w="4010261" h="4005248">
                <a:moveTo>
                  <a:pt x="0" y="0"/>
                </a:moveTo>
                <a:lnTo>
                  <a:pt x="4010261" y="0"/>
                </a:lnTo>
                <a:lnTo>
                  <a:pt x="4010261" y="4005248"/>
                </a:lnTo>
                <a:lnTo>
                  <a:pt x="0" y="4005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057400" y="92583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7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792965" y="-4982246"/>
            <a:ext cx="8083465" cy="8073361"/>
          </a:xfrm>
          <a:custGeom>
            <a:avLst/>
            <a:gdLst/>
            <a:ahLst/>
            <a:cxnLst/>
            <a:rect l="l" t="t" r="r" b="b"/>
            <a:pathLst>
              <a:path w="8083465" h="8073361">
                <a:moveTo>
                  <a:pt x="0" y="0"/>
                </a:moveTo>
                <a:lnTo>
                  <a:pt x="8083465" y="0"/>
                </a:lnTo>
                <a:lnTo>
                  <a:pt x="8083465" y="8073361"/>
                </a:lnTo>
                <a:lnTo>
                  <a:pt x="0" y="80733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66561" y="4570991"/>
            <a:ext cx="7336726" cy="1636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88"/>
              </a:lnSpc>
            </a:pPr>
            <a:r>
              <a:rPr lang="en-US" sz="9560">
                <a:solidFill>
                  <a:srgbClr val="048AFF"/>
                </a:solidFill>
                <a:latin typeface="Now Bold"/>
              </a:rPr>
              <a:t>INSIGHTS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279880" y="-1529854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633710" y="8634778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144000" y="1774590"/>
            <a:ext cx="8759560" cy="6394744"/>
          </a:xfrm>
          <a:custGeom>
            <a:avLst/>
            <a:gdLst/>
            <a:ahLst/>
            <a:cxnLst/>
            <a:rect l="l" t="t" r="r" b="b"/>
            <a:pathLst>
              <a:path w="8759560" h="6394744">
                <a:moveTo>
                  <a:pt x="0" y="0"/>
                </a:moveTo>
                <a:lnTo>
                  <a:pt x="8759560" y="0"/>
                </a:lnTo>
                <a:lnTo>
                  <a:pt x="8759560" y="6394744"/>
                </a:lnTo>
                <a:lnTo>
                  <a:pt x="0" y="63947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825" r="-20231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791302" y="3438150"/>
            <a:ext cx="2834489" cy="5820150"/>
          </a:xfrm>
          <a:custGeom>
            <a:avLst/>
            <a:gdLst/>
            <a:ahLst/>
            <a:cxnLst/>
            <a:rect l="l" t="t" r="r" b="b"/>
            <a:pathLst>
              <a:path w="2834489" h="5820150">
                <a:moveTo>
                  <a:pt x="0" y="0"/>
                </a:moveTo>
                <a:lnTo>
                  <a:pt x="2834489" y="0"/>
                </a:lnTo>
                <a:lnTo>
                  <a:pt x="2834489" y="5820150"/>
                </a:lnTo>
                <a:lnTo>
                  <a:pt x="0" y="58201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21629" y="1375744"/>
            <a:ext cx="7461230" cy="213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w"/>
              </a:rPr>
              <a:t>1. Provide the list of markets in which customer "Atliq Exclusive" operates its business in the APAC region.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No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279880" y="-1529854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633710" y="8634778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7735" y="771525"/>
            <a:ext cx="5213090" cy="9258300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>
            <a:off x="821629" y="4006546"/>
            <a:ext cx="10601867" cy="1394129"/>
          </a:xfrm>
          <a:custGeom>
            <a:avLst/>
            <a:gdLst/>
            <a:ahLst/>
            <a:cxnLst/>
            <a:rect l="l" t="t" r="r" b="b"/>
            <a:pathLst>
              <a:path w="10601867" h="1394129">
                <a:moveTo>
                  <a:pt x="0" y="0"/>
                </a:moveTo>
                <a:lnTo>
                  <a:pt x="10601867" y="0"/>
                </a:lnTo>
                <a:lnTo>
                  <a:pt x="10601867" y="1394129"/>
                </a:lnTo>
                <a:lnTo>
                  <a:pt x="0" y="13941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590" t="-4551" r="-2086" b="-2318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4996942" y="1945339"/>
            <a:ext cx="297984" cy="1800225"/>
            <a:chOff x="0" y="0"/>
            <a:chExt cx="78481" cy="4741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8481" cy="474133"/>
            </a:xfrm>
            <a:custGeom>
              <a:avLst/>
              <a:gdLst/>
              <a:ahLst/>
              <a:cxnLst/>
              <a:rect l="l" t="t" r="r" b="b"/>
              <a:pathLst>
                <a:path w="78481" h="474133">
                  <a:moveTo>
                    <a:pt x="0" y="0"/>
                  </a:moveTo>
                  <a:lnTo>
                    <a:pt x="78481" y="0"/>
                  </a:lnTo>
                  <a:lnTo>
                    <a:pt x="78481" y="474133"/>
                  </a:lnTo>
                  <a:lnTo>
                    <a:pt x="0" y="474133"/>
                  </a:lnTo>
                  <a:close/>
                </a:path>
              </a:pathLst>
            </a:custGeom>
            <a:solidFill>
              <a:srgbClr val="6CE5E8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78481" cy="5408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589260" y="9395543"/>
            <a:ext cx="3670040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Semi-Bold"/>
              </a:rPr>
              <a:t>2020            2021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589260" y="3187399"/>
            <a:ext cx="155667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Semi-Bold"/>
              </a:rPr>
              <a:t>245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702626" y="1221105"/>
            <a:ext cx="155667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Semi-Bold"/>
              </a:rPr>
              <a:t>334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21629" y="1375744"/>
            <a:ext cx="10601867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 2.What is the percentage of unique product increase in 2021 vs. 2020?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574991" y="2287287"/>
            <a:ext cx="2421951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Bold"/>
              </a:rPr>
              <a:t>36.3%----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063278"/>
            <a:ext cx="10601867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Over the course of 2021, AtliQ Hardware elevated their product range from 245 to 334, signaling a commendable 36% growth.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7212940"/>
            <a:ext cx="2019565" cy="51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FFFFFF"/>
                </a:solidFill>
                <a:latin typeface="Now Bold"/>
              </a:rPr>
              <a:t>Insights: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042418" y="-1652222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6221911" y="4188240"/>
            <a:ext cx="155667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Bold"/>
              </a:rPr>
              <a:t>116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759892" y="2951179"/>
            <a:ext cx="155667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Bold"/>
              </a:rPr>
              <a:t>129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861740" y="5123329"/>
            <a:ext cx="155667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Bold"/>
              </a:rPr>
              <a:t>84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445916" y="6342323"/>
            <a:ext cx="155667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Semi-Bold"/>
              </a:rPr>
              <a:t>32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187892" y="7257380"/>
            <a:ext cx="155667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Semi-Bold"/>
              </a:rPr>
              <a:t>27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09555" y="8479815"/>
            <a:ext cx="155667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Poppins Semi-Bold"/>
              </a:rPr>
              <a:t>9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72565" y="3018781"/>
            <a:ext cx="1904256" cy="439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dirty="0">
                <a:solidFill>
                  <a:srgbClr val="FFFFFF"/>
                </a:solidFill>
                <a:latin typeface="Poppins Semi-Bold"/>
              </a:rPr>
              <a:t>Notebook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72565" y="4055573"/>
            <a:ext cx="2016919" cy="457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dirty="0">
                <a:solidFill>
                  <a:srgbClr val="FFFFFF"/>
                </a:solidFill>
                <a:latin typeface="Poppins Semi-Bold"/>
              </a:rPr>
              <a:t>Accessories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72565" y="5140917"/>
            <a:ext cx="1904256" cy="457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Semi-Bold"/>
              </a:rPr>
              <a:t>Peripherals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72565" y="6226260"/>
            <a:ext cx="1375767" cy="457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Semi-Bold"/>
              </a:rPr>
              <a:t>Desktop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172565" y="8396948"/>
            <a:ext cx="1923752" cy="457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Semi-Bold"/>
              </a:rPr>
              <a:t>Networking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72565" y="7311604"/>
            <a:ext cx="1324570" cy="457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Semi-Bold"/>
              </a:rPr>
              <a:t>Storage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6280" y="2292276"/>
            <a:ext cx="7366658" cy="7599299"/>
          </a:xfrm>
          <a:prstGeom prst="rect">
            <a:avLst/>
          </a:prstGeom>
        </p:spPr>
      </p:pic>
      <p:sp>
        <p:nvSpPr>
          <p:cNvPr id="17" name="Freeform 17"/>
          <p:cNvSpPr/>
          <p:nvPr/>
        </p:nvSpPr>
        <p:spPr>
          <a:xfrm>
            <a:off x="3368154" y="2665506"/>
            <a:ext cx="4512371" cy="3689360"/>
          </a:xfrm>
          <a:custGeom>
            <a:avLst/>
            <a:gdLst/>
            <a:ahLst/>
            <a:cxnLst/>
            <a:rect l="l" t="t" r="r" b="b"/>
            <a:pathLst>
              <a:path w="4512371" h="3689360">
                <a:moveTo>
                  <a:pt x="0" y="0"/>
                </a:moveTo>
                <a:lnTo>
                  <a:pt x="4512371" y="0"/>
                </a:lnTo>
                <a:lnTo>
                  <a:pt x="4512371" y="3689359"/>
                </a:lnTo>
                <a:lnTo>
                  <a:pt x="0" y="36893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028700" y="791951"/>
            <a:ext cx="16480963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3. Provide a report with all the unique product counts for each segment and sort them in descending order of product counts. The final output contains 2 fields, segment , product_count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7287603"/>
            <a:ext cx="8115300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"/>
              </a:rPr>
              <a:t>While Atliq Hardware boasts a strong lineup in notebooks, peripherals, and accessories, they should consider venturing into desktops, storage, and networking to truly cater to all tech needs.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6607118"/>
            <a:ext cx="2019565" cy="51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FFFFFF"/>
                </a:solidFill>
                <a:latin typeface="Now Bold"/>
              </a:rPr>
              <a:t>Insights: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813</Words>
  <Application>Microsoft Office PowerPoint</Application>
  <PresentationFormat>Custom</PresentationFormat>
  <Paragraphs>148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Inter Semi-Bold</vt:lpstr>
      <vt:lpstr>Now</vt:lpstr>
      <vt:lpstr>Poppins Semi-Bold</vt:lpstr>
      <vt:lpstr>Calibri</vt:lpstr>
      <vt:lpstr>DM Sans Bold</vt:lpstr>
      <vt:lpstr>Arial</vt:lpstr>
      <vt:lpstr>Poppins Bold</vt:lpstr>
      <vt:lpstr>DM Sans</vt:lpstr>
      <vt:lpstr>Now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Blue Professional Technology Business Project Presentation</dc:title>
  <dc:creator>geethika s</dc:creator>
  <cp:lastModifiedBy>geethika s</cp:lastModifiedBy>
  <cp:revision>2</cp:revision>
  <dcterms:created xsi:type="dcterms:W3CDTF">2006-08-16T00:00:00Z</dcterms:created>
  <dcterms:modified xsi:type="dcterms:W3CDTF">2023-12-28T13:08:20Z</dcterms:modified>
  <dc:identifier>DAF21Lwle4o</dc:identifier>
</cp:coreProperties>
</file>

<file path=docProps/thumbnail.jpeg>
</file>